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7" r:id="rId1"/>
  </p:sldMasterIdLst>
  <p:sldIdLst>
    <p:sldId id="256" r:id="rId2"/>
    <p:sldId id="257" r:id="rId3"/>
    <p:sldId id="263" r:id="rId4"/>
    <p:sldId id="259" r:id="rId5"/>
    <p:sldId id="264" r:id="rId6"/>
    <p:sldId id="260" r:id="rId7"/>
    <p:sldId id="265" r:id="rId8"/>
    <p:sldId id="258" r:id="rId9"/>
    <p:sldId id="261" r:id="rId10"/>
    <p:sldId id="262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2AB13-FDAC-4DA2-99B2-6E604EC5BB72}" type="datetimeFigureOut">
              <a:rPr lang="ru-RU" smtClean="0"/>
              <a:t>14.04.2017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1014A-A3FE-4A26-BE80-F72498244665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60712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2AB13-FDAC-4DA2-99B2-6E604EC5BB72}" type="datetimeFigureOut">
              <a:rPr lang="ru-RU" smtClean="0"/>
              <a:t>14.04.2017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1014A-A3FE-4A26-BE80-F724982446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69561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2AB13-FDAC-4DA2-99B2-6E604EC5BB72}" type="datetimeFigureOut">
              <a:rPr lang="ru-RU" smtClean="0"/>
              <a:t>14.04.2017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1014A-A3FE-4A26-BE80-F724982446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7208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2AB13-FDAC-4DA2-99B2-6E604EC5BB72}" type="datetimeFigureOut">
              <a:rPr lang="ru-RU" smtClean="0"/>
              <a:t>14.04.2017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1014A-A3FE-4A26-BE80-F724982446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5623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2AB13-FDAC-4DA2-99B2-6E604EC5BB72}" type="datetimeFigureOut">
              <a:rPr lang="ru-RU" smtClean="0"/>
              <a:t>14.04.2017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1014A-A3FE-4A26-BE80-F72498244665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156841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2AB13-FDAC-4DA2-99B2-6E604EC5BB72}" type="datetimeFigureOut">
              <a:rPr lang="ru-RU" smtClean="0"/>
              <a:t>14.04.2017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1014A-A3FE-4A26-BE80-F724982446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2546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2AB13-FDAC-4DA2-99B2-6E604EC5BB72}" type="datetimeFigureOut">
              <a:rPr lang="ru-RU" smtClean="0"/>
              <a:t>14.04.2017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1014A-A3FE-4A26-BE80-F724982446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30123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2AB13-FDAC-4DA2-99B2-6E604EC5BB72}" type="datetimeFigureOut">
              <a:rPr lang="ru-RU" smtClean="0"/>
              <a:t>14.04.2017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1014A-A3FE-4A26-BE80-F724982446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49777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2AB13-FDAC-4DA2-99B2-6E604EC5BB72}" type="datetimeFigureOut">
              <a:rPr lang="ru-RU" smtClean="0"/>
              <a:t>14.04.2017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1014A-A3FE-4A26-BE80-F724982446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0742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E022AB13-FDAC-4DA2-99B2-6E604EC5BB72}" type="datetimeFigureOut">
              <a:rPr lang="ru-RU" smtClean="0"/>
              <a:t>14.04.2017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5D1014A-A3FE-4A26-BE80-F724982446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3123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2AB13-FDAC-4DA2-99B2-6E604EC5BB72}" type="datetimeFigureOut">
              <a:rPr lang="ru-RU" smtClean="0"/>
              <a:t>14.04.2017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1014A-A3FE-4A26-BE80-F724982446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9698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E022AB13-FDAC-4DA2-99B2-6E604EC5BB72}" type="datetimeFigureOut">
              <a:rPr lang="ru-RU" smtClean="0"/>
              <a:t>14.04.2017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5D1014A-A3FE-4A26-BE80-F72498244665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253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27031" y="1367062"/>
            <a:ext cx="9144000" cy="2387600"/>
          </a:xfrm>
        </p:spPr>
        <p:txBody>
          <a:bodyPr/>
          <a:lstStyle/>
          <a:p>
            <a:r>
              <a:rPr lang="ru-RU" dirty="0" smtClean="0">
                <a:solidFill>
                  <a:srgbClr val="002060"/>
                </a:solidFill>
              </a:rPr>
              <a:t>Работа с учебно-научным текстом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109138" y="4687909"/>
            <a:ext cx="4700789" cy="1287887"/>
          </a:xfrm>
        </p:spPr>
        <p:txBody>
          <a:bodyPr/>
          <a:lstStyle/>
          <a:p>
            <a:r>
              <a:rPr lang="ru-RU" dirty="0" smtClean="0"/>
              <a:t>Выполнила Доленко Е.В.</a:t>
            </a:r>
          </a:p>
          <a:p>
            <a:r>
              <a:rPr lang="ru-RU" dirty="0" smtClean="0"/>
              <a:t>МОУ «</a:t>
            </a:r>
            <a:r>
              <a:rPr lang="ru-RU" dirty="0" err="1" smtClean="0"/>
              <a:t>Янинская</a:t>
            </a:r>
            <a:r>
              <a:rPr lang="ru-RU" dirty="0" smtClean="0"/>
              <a:t> СОШ»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61528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001284"/>
          </a:xfrm>
        </p:spPr>
        <p:txBody>
          <a:bodyPr/>
          <a:lstStyle/>
          <a:p>
            <a:r>
              <a:rPr lang="ru-RU" dirty="0" smtClean="0"/>
              <a:t>     </a:t>
            </a:r>
            <a:r>
              <a:rPr lang="ru-RU" dirty="0" smtClean="0">
                <a:solidFill>
                  <a:srgbClr val="002060"/>
                </a:solidFill>
              </a:rPr>
              <a:t>Вопросы </a:t>
            </a:r>
            <a:r>
              <a:rPr lang="ru-RU" dirty="0">
                <a:solidFill>
                  <a:srgbClr val="002060"/>
                </a:solidFill>
              </a:rPr>
              <a:t>и задания к текстам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79" y="1815921"/>
            <a:ext cx="10184613" cy="4391695"/>
          </a:xfrm>
        </p:spPr>
        <p:txBody>
          <a:bodyPr>
            <a:normAutofit fontScale="85000" lnSpcReduction="20000"/>
          </a:bodyPr>
          <a:lstStyle/>
          <a:p>
            <a:r>
              <a:rPr lang="ru-RU" sz="3500" dirty="0" smtClean="0">
                <a:solidFill>
                  <a:srgbClr val="0070C0"/>
                </a:solidFill>
              </a:rPr>
              <a:t>Контрольный этап (после чтения):</a:t>
            </a:r>
          </a:p>
          <a:p>
            <a:r>
              <a:rPr lang="ru-RU" sz="3200" dirty="0"/>
              <a:t>- Предлагаю вам составить план ответа, используя ключевые слова.</a:t>
            </a:r>
          </a:p>
          <a:p>
            <a:r>
              <a:rPr lang="ru-RU" sz="3200" dirty="0"/>
              <a:t>- Какое из утверждений, предложенных в начале урока является неверным?</a:t>
            </a:r>
          </a:p>
          <a:p>
            <a:r>
              <a:rPr lang="ru-RU" sz="3200" dirty="0"/>
              <a:t>- Найдите ответы на вопросы, поставленные до чтения текста.</a:t>
            </a:r>
          </a:p>
          <a:p>
            <a:r>
              <a:rPr lang="ru-RU" sz="3200" dirty="0"/>
              <a:t>- Заполните свободные строки в таблице. Сравните с образцом.</a:t>
            </a:r>
          </a:p>
          <a:p>
            <a:r>
              <a:rPr lang="ru-RU" sz="3200" dirty="0"/>
              <a:t>- Как вы думаете, где и когда пригодится вам информация, которую вы сегодня получили?</a:t>
            </a:r>
          </a:p>
          <a:p>
            <a:r>
              <a:rPr lang="ru-RU" sz="3200" dirty="0"/>
              <a:t>- Домашнее задание: найдите дополнительную информацию по этой теме в других источниках.</a:t>
            </a:r>
          </a:p>
          <a:p>
            <a:endParaRPr lang="ru-RU" sz="3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47759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233103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                       Русский язык</a:t>
            </a:r>
            <a:br>
              <a:rPr lang="ru-RU" dirty="0" smtClean="0">
                <a:solidFill>
                  <a:srgbClr val="002060"/>
                </a:solidFill>
              </a:rPr>
            </a:br>
            <a:r>
              <a:rPr lang="ru-RU" dirty="0" smtClean="0">
                <a:solidFill>
                  <a:srgbClr val="002060"/>
                </a:solidFill>
              </a:rPr>
              <a:t>              «</a:t>
            </a:r>
            <a:r>
              <a:rPr lang="ru-RU" dirty="0">
                <a:solidFill>
                  <a:srgbClr val="002060"/>
                </a:solidFill>
              </a:rPr>
              <a:t>Имя прилагательное»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sz="3200" dirty="0"/>
              <a:t>Слова, которые обозначают признаки предметов и отвечают на вопросы какой? какая? какое? какие? , называются именами прилагательными. </a:t>
            </a:r>
          </a:p>
          <a:p>
            <a:r>
              <a:rPr lang="ru-RU" sz="3200" dirty="0"/>
              <a:t>                        </a:t>
            </a:r>
            <a:r>
              <a:rPr lang="ru-RU" sz="3200" dirty="0" smtClean="0"/>
              <a:t> </a:t>
            </a:r>
            <a:r>
              <a:rPr lang="ru-RU" sz="3200" dirty="0"/>
              <a:t>Значения имен прилагательных</a:t>
            </a:r>
          </a:p>
          <a:p>
            <a:r>
              <a:rPr lang="ru-RU" sz="3200" dirty="0"/>
              <a:t>Имя прилагательное всегда связано с именем существительным, как бы «прилагается» к нему, поэтому эта часть речи так и называется – имя прилагательное.</a:t>
            </a:r>
          </a:p>
          <a:p>
            <a:r>
              <a:rPr lang="ru-RU" sz="3200" dirty="0"/>
              <a:t>Имена прилагательные могут обозначать различные признаки…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36911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130073"/>
          </a:xfrm>
        </p:spPr>
        <p:txBody>
          <a:bodyPr/>
          <a:lstStyle/>
          <a:p>
            <a:r>
              <a:rPr lang="ru-RU" dirty="0" smtClean="0">
                <a:solidFill>
                  <a:srgbClr val="002060"/>
                </a:solidFill>
              </a:rPr>
              <a:t>      Приемы </a:t>
            </a:r>
            <a:r>
              <a:rPr lang="ru-RU" dirty="0">
                <a:solidFill>
                  <a:srgbClr val="002060"/>
                </a:solidFill>
              </a:rPr>
              <a:t>работы с текстом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374762"/>
          </a:xfrm>
        </p:spPr>
        <p:txBody>
          <a:bodyPr>
            <a:normAutofit/>
          </a:bodyPr>
          <a:lstStyle/>
          <a:p>
            <a:r>
              <a:rPr lang="ru-RU" sz="2800" dirty="0"/>
              <a:t>1 Прогнозирование содержания, выдвижение гипотезы.</a:t>
            </a:r>
          </a:p>
          <a:p>
            <a:r>
              <a:rPr lang="ru-RU" sz="2800" dirty="0"/>
              <a:t>2 Мотивационно- ориентировочное задание (сравнение двух текстов: содержащего и не содержащего имена прилагательные).</a:t>
            </a:r>
          </a:p>
          <a:p>
            <a:r>
              <a:rPr lang="ru-RU" sz="2800" dirty="0"/>
              <a:t>3 Самостоятельное формулирование вопросов.</a:t>
            </a:r>
          </a:p>
          <a:p>
            <a:r>
              <a:rPr lang="ru-RU" sz="2800" dirty="0"/>
              <a:t>4 Создание опорной схемы.</a:t>
            </a:r>
          </a:p>
          <a:p>
            <a:r>
              <a:rPr lang="ru-RU" sz="2800" dirty="0"/>
              <a:t>5 Чтение и осмысление текста в учебнике.</a:t>
            </a:r>
          </a:p>
          <a:p>
            <a:r>
              <a:rPr lang="ru-RU" sz="2800" dirty="0"/>
              <a:t>6 Работа в группах.</a:t>
            </a:r>
          </a:p>
          <a:p>
            <a:r>
              <a:rPr lang="ru-RU" sz="2800" dirty="0"/>
              <a:t>7 Контроль. Ответы по ключевым словам</a:t>
            </a:r>
            <a:r>
              <a:rPr lang="ru-RU" sz="2800" dirty="0" smtClean="0"/>
              <a:t>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74895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2734" y="402513"/>
            <a:ext cx="10058400" cy="859617"/>
          </a:xfrm>
        </p:spPr>
        <p:txBody>
          <a:bodyPr/>
          <a:lstStyle/>
          <a:p>
            <a:r>
              <a:rPr lang="ru-RU" dirty="0" smtClean="0">
                <a:solidFill>
                  <a:srgbClr val="002060"/>
                </a:solidFill>
              </a:rPr>
              <a:t>       Результаты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2734" y="1845733"/>
            <a:ext cx="10362341" cy="4271731"/>
          </a:xfrm>
        </p:spPr>
        <p:txBody>
          <a:bodyPr>
            <a:normAutofit lnSpcReduction="10000"/>
          </a:bodyPr>
          <a:lstStyle/>
          <a:p>
            <a:r>
              <a:rPr lang="ru-RU" sz="2800" dirty="0"/>
              <a:t>На мой взгляд очень важным является первый этап работы – до чтения (мотивационно-ориентировочный), так как очень важно у ребёнка пробудить интерес к тексту</a:t>
            </a:r>
            <a:r>
              <a:rPr lang="ru-RU" sz="2800" dirty="0" smtClean="0"/>
              <a:t>.</a:t>
            </a:r>
          </a:p>
          <a:p>
            <a:r>
              <a:rPr lang="ru-RU" sz="2800" dirty="0" smtClean="0"/>
              <a:t> На </a:t>
            </a:r>
            <a:r>
              <a:rPr lang="ru-RU" sz="2800" dirty="0" smtClean="0">
                <a:solidFill>
                  <a:srgbClr val="0070C0"/>
                </a:solidFill>
              </a:rPr>
              <a:t>мотивационно-ориентировочном</a:t>
            </a:r>
            <a:r>
              <a:rPr lang="ru-RU" sz="2800" dirty="0" smtClean="0"/>
              <a:t> этапе интерес вызывали следующие задания: определение </a:t>
            </a:r>
            <a:r>
              <a:rPr lang="ru-RU" sz="2800" dirty="0"/>
              <a:t>неверных </a:t>
            </a:r>
            <a:r>
              <a:rPr lang="ru-RU" sz="2800" dirty="0" smtClean="0"/>
              <a:t>высказываний; заполнение </a:t>
            </a:r>
            <a:r>
              <a:rPr lang="ru-RU" sz="2800" dirty="0"/>
              <a:t>пропущенных строк в таблице; </a:t>
            </a:r>
            <a:r>
              <a:rPr lang="ru-RU" sz="2800" dirty="0" smtClean="0"/>
              <a:t>ответы </a:t>
            </a:r>
            <a:r>
              <a:rPr lang="ru-RU" sz="2800" dirty="0"/>
              <a:t>на </a:t>
            </a:r>
            <a:r>
              <a:rPr lang="ru-RU" sz="2800" dirty="0" smtClean="0"/>
              <a:t>проблемные вопросы, </a:t>
            </a:r>
            <a:r>
              <a:rPr lang="ru-RU" sz="2800" dirty="0"/>
              <a:t>поставленный </a:t>
            </a:r>
            <a:r>
              <a:rPr lang="ru-RU" sz="2800" dirty="0" smtClean="0"/>
              <a:t>вначале; обсуждение </a:t>
            </a:r>
            <a:r>
              <a:rPr lang="ru-RU" sz="2800" dirty="0"/>
              <a:t>того, что детям уже известно</a:t>
            </a:r>
            <a:r>
              <a:rPr lang="ru-RU" sz="2800" dirty="0" smtClean="0"/>
              <a:t>.</a:t>
            </a:r>
          </a:p>
          <a:p>
            <a:r>
              <a:rPr lang="ru-RU" sz="2800" dirty="0"/>
              <a:t>На </a:t>
            </a:r>
            <a:r>
              <a:rPr lang="ru-RU" sz="2800" dirty="0">
                <a:solidFill>
                  <a:srgbClr val="0070C0"/>
                </a:solidFill>
              </a:rPr>
              <a:t>исполнительском</a:t>
            </a:r>
            <a:r>
              <a:rPr lang="ru-RU" sz="2800" dirty="0"/>
              <a:t> этапе наиболее эффективными были следующие приёмы: деление текста на смысловые части, выделение ключевых слов, дискуссия.</a:t>
            </a: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586702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039921"/>
          </a:xfrm>
        </p:spPr>
        <p:txBody>
          <a:bodyPr/>
          <a:lstStyle/>
          <a:p>
            <a:r>
              <a:rPr lang="ru-RU" dirty="0" smtClean="0"/>
              <a:t>      </a:t>
            </a:r>
            <a:r>
              <a:rPr lang="ru-RU" dirty="0" smtClean="0">
                <a:solidFill>
                  <a:srgbClr val="002060"/>
                </a:solidFill>
              </a:rPr>
              <a:t>Результаты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233094"/>
          </a:xfrm>
        </p:spPr>
        <p:txBody>
          <a:bodyPr>
            <a:normAutofit fontScale="92500" lnSpcReduction="20000"/>
          </a:bodyPr>
          <a:lstStyle/>
          <a:p>
            <a:r>
              <a:rPr lang="ru-RU" sz="2800" dirty="0" smtClean="0"/>
              <a:t>На </a:t>
            </a:r>
            <a:r>
              <a:rPr lang="ru-RU" sz="2800" dirty="0">
                <a:solidFill>
                  <a:srgbClr val="0070C0"/>
                </a:solidFill>
              </a:rPr>
              <a:t>контрольном</a:t>
            </a:r>
            <a:r>
              <a:rPr lang="ru-RU" sz="2800" dirty="0"/>
              <a:t> этапе: составление и использование плана, таблиц, схем, составление алгоритма, поиск дополнительной информации</a:t>
            </a:r>
            <a:r>
              <a:rPr lang="ru-RU" sz="2800" dirty="0" smtClean="0"/>
              <a:t>.</a:t>
            </a:r>
            <a:endParaRPr lang="ru-RU" sz="2800" dirty="0"/>
          </a:p>
          <a:p>
            <a:r>
              <a:rPr lang="ru-RU" sz="2800" dirty="0"/>
              <a:t>         В результате применения различных приёмов работы с учебно-научным текстом уроки стали более интересными и эмоциональными, а усвоение нового материала более </a:t>
            </a:r>
            <a:r>
              <a:rPr lang="ru-RU" sz="2800" dirty="0" smtClean="0"/>
              <a:t>успешным, учащиеся научились выделять ключевые слова и важную информацию в тексте.</a:t>
            </a:r>
          </a:p>
          <a:p>
            <a:r>
              <a:rPr lang="ru-RU" sz="2800" dirty="0"/>
              <a:t>Во время работы с учебно-научными текстами возникают трудности из-за недостаточного объёма информационного и лексического запаса у учеников, а также недостаточной </a:t>
            </a:r>
            <a:r>
              <a:rPr lang="ru-RU" sz="2800" dirty="0" err="1"/>
              <a:t>сформированности</a:t>
            </a:r>
            <a:r>
              <a:rPr lang="ru-RU" sz="2800" dirty="0"/>
              <a:t> логического мышления. Трудности возникают и при формулировании вопросов по тексту.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86222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194467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                     </a:t>
            </a:r>
            <a:r>
              <a:rPr lang="ru-RU" dirty="0" smtClean="0">
                <a:solidFill>
                  <a:srgbClr val="002060"/>
                </a:solidFill>
              </a:rPr>
              <a:t>Окружающий мир</a:t>
            </a:r>
            <a:br>
              <a:rPr lang="ru-RU" dirty="0" smtClean="0">
                <a:solidFill>
                  <a:srgbClr val="002060"/>
                </a:solidFill>
              </a:rPr>
            </a:br>
            <a:r>
              <a:rPr lang="ru-RU" dirty="0" smtClean="0">
                <a:solidFill>
                  <a:srgbClr val="002060"/>
                </a:solidFill>
              </a:rPr>
              <a:t>         «Ориентирование на местности»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2800" dirty="0"/>
              <a:t>Ориентирование – это умение определять своё местоположение в пространстве и определять стороны горизонта. В повседневной жизни мы обычно ориентируемся по хорошо заметным, запоминающимся предметам. Их так и называют – ориентиры.</a:t>
            </a:r>
            <a:br>
              <a:rPr lang="ru-RU" sz="2800" dirty="0"/>
            </a:br>
            <a:r>
              <a:rPr lang="ru-RU" sz="2800" dirty="0"/>
              <a:t>Для ориентирования на местности часто бывает нужно определить стороны горизонта. Это можно сделать с помощью компаса или другими способами.</a:t>
            </a:r>
            <a:br>
              <a:rPr lang="ru-RU" sz="2800" dirty="0"/>
            </a:br>
            <a:r>
              <a:rPr lang="ru-RU" sz="2800" dirty="0"/>
              <a:t>                     </a:t>
            </a:r>
            <a:r>
              <a:rPr lang="ru-RU" sz="2800" dirty="0" smtClean="0"/>
              <a:t>   Ориентирование </a:t>
            </a:r>
            <a:r>
              <a:rPr lang="ru-RU" sz="2800" dirty="0"/>
              <a:t>по компасу</a:t>
            </a:r>
          </a:p>
          <a:p>
            <a:r>
              <a:rPr lang="ru-RU" sz="2800" dirty="0"/>
              <a:t>Компас – прибор для определения сторон горизонта…</a:t>
            </a:r>
          </a:p>
          <a:p>
            <a:r>
              <a:rPr lang="ru-RU" sz="2800" dirty="0"/>
              <a:t>                        </a:t>
            </a:r>
            <a:r>
              <a:rPr lang="ru-RU" sz="2800" dirty="0" smtClean="0"/>
              <a:t> </a:t>
            </a:r>
            <a:r>
              <a:rPr lang="ru-RU" sz="2800" dirty="0"/>
              <a:t>Как пользоваться компасом…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99138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001284"/>
          </a:xfrm>
        </p:spPr>
        <p:txBody>
          <a:bodyPr/>
          <a:lstStyle/>
          <a:p>
            <a:r>
              <a:rPr lang="ru-RU" dirty="0" smtClean="0">
                <a:solidFill>
                  <a:srgbClr val="002060"/>
                </a:solidFill>
              </a:rPr>
              <a:t>    Приемы работы с текстом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361883"/>
          </a:xfrm>
        </p:spPr>
        <p:txBody>
          <a:bodyPr>
            <a:normAutofit fontScale="92500" lnSpcReduction="10000"/>
          </a:bodyPr>
          <a:lstStyle/>
          <a:p>
            <a:r>
              <a:rPr lang="ru-RU" sz="2800" dirty="0"/>
              <a:t>1 Прогнозирование содержания.</a:t>
            </a:r>
          </a:p>
          <a:p>
            <a:r>
              <a:rPr lang="ru-RU" sz="2800" dirty="0"/>
              <a:t>2 Постановка проблемного вопроса.</a:t>
            </a:r>
          </a:p>
          <a:p>
            <a:r>
              <a:rPr lang="ru-RU" sz="2800" dirty="0"/>
              <a:t>3 Выделение теоретической и иллюстрационной частей, работа с иллюстрациями.</a:t>
            </a:r>
          </a:p>
          <a:p>
            <a:r>
              <a:rPr lang="ru-RU" sz="2800" dirty="0"/>
              <a:t>4 Поиск и выделение в тексте ключевых слов.</a:t>
            </a:r>
          </a:p>
          <a:p>
            <a:r>
              <a:rPr lang="ru-RU" sz="2800" dirty="0"/>
              <a:t>5 Выделение в тексте известного и неизвестного.</a:t>
            </a:r>
          </a:p>
          <a:p>
            <a:r>
              <a:rPr lang="ru-RU" sz="2800" dirty="0"/>
              <a:t>6 Работа в парах (изображение предполагаемого пути, используя знание сторон горизонта).</a:t>
            </a:r>
          </a:p>
          <a:p>
            <a:r>
              <a:rPr lang="ru-RU" sz="2800" dirty="0"/>
              <a:t>7 Контроль. Задание на применение информации полученной из текста </a:t>
            </a:r>
            <a:r>
              <a:rPr lang="ru-RU" sz="2800" dirty="0" smtClean="0"/>
              <a:t>(ориентирование </a:t>
            </a:r>
            <a:r>
              <a:rPr lang="ru-RU" sz="2800" dirty="0"/>
              <a:t>по компасу).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27988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19446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                    </a:t>
            </a:r>
            <a:r>
              <a:rPr lang="ru-RU" dirty="0" smtClean="0">
                <a:solidFill>
                  <a:srgbClr val="002060"/>
                </a:solidFill>
              </a:rPr>
              <a:t>Окружающий мир</a:t>
            </a:r>
            <a:r>
              <a:rPr lang="ru-RU" dirty="0">
                <a:solidFill>
                  <a:srgbClr val="002060"/>
                </a:solidFill>
              </a:rPr>
              <a:t/>
            </a:r>
            <a:br>
              <a:rPr lang="ru-RU" dirty="0">
                <a:solidFill>
                  <a:srgbClr val="002060"/>
                </a:solidFill>
              </a:rPr>
            </a:br>
            <a:r>
              <a:rPr lang="ru-RU" dirty="0" smtClean="0">
                <a:solidFill>
                  <a:srgbClr val="002060"/>
                </a:solidFill>
              </a:rPr>
              <a:t>        «</a:t>
            </a:r>
            <a:r>
              <a:rPr lang="ru-RU" dirty="0">
                <a:solidFill>
                  <a:srgbClr val="002060"/>
                </a:solidFill>
              </a:rPr>
              <a:t>Формы земной поверхности»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dirty="0"/>
              <a:t>На фотографиях ты видишь основные формы земной поверхности - равнину и горы. </a:t>
            </a:r>
          </a:p>
          <a:p>
            <a:r>
              <a:rPr lang="ru-RU" sz="2800" dirty="0"/>
              <a:t>Равнины –это ровные или почти ровные участки земной поверхности. На равнинах можно встретить возвышения – холмы и углубления с крутыми склонами – овраги.</a:t>
            </a:r>
          </a:p>
          <a:p>
            <a:r>
              <a:rPr lang="ru-RU" sz="2800" dirty="0"/>
              <a:t>Горы – это очень неровные участки земной поверхности, которые сильно возвышаются над окружающей местностью. Одиночную гору встретишь редко, чаще всего горы расположены рядами – горными хребтами…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77095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130072"/>
          </a:xfrm>
        </p:spPr>
        <p:txBody>
          <a:bodyPr/>
          <a:lstStyle/>
          <a:p>
            <a:r>
              <a:rPr lang="ru-RU" dirty="0" smtClean="0">
                <a:solidFill>
                  <a:srgbClr val="002060"/>
                </a:solidFill>
              </a:rPr>
              <a:t>   Приемы </a:t>
            </a:r>
            <a:r>
              <a:rPr lang="ru-RU" dirty="0">
                <a:solidFill>
                  <a:srgbClr val="002060"/>
                </a:solidFill>
              </a:rPr>
              <a:t>работы с текстом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1725769"/>
            <a:ext cx="10058400" cy="4533363"/>
          </a:xfrm>
        </p:spPr>
        <p:txBody>
          <a:bodyPr>
            <a:normAutofit fontScale="85000" lnSpcReduction="20000"/>
          </a:bodyPr>
          <a:lstStyle/>
          <a:p>
            <a:r>
              <a:rPr lang="ru-RU" sz="3000" dirty="0"/>
              <a:t>1 Формулирование вопросов на основе заголовка.</a:t>
            </a:r>
          </a:p>
          <a:p>
            <a:r>
              <a:rPr lang="ru-RU" sz="3000" dirty="0"/>
              <a:t>2 Мотивационное задание. Создание условий для возникновения интереса к получению новой информации. Прием: «Верные и неверные» утверждения.</a:t>
            </a:r>
          </a:p>
          <a:p>
            <a:r>
              <a:rPr lang="ru-RU" sz="3000" dirty="0"/>
              <a:t>3 Работа с иллюстрацией.</a:t>
            </a:r>
          </a:p>
          <a:p>
            <a:r>
              <a:rPr lang="ru-RU" sz="3000" dirty="0"/>
              <a:t>4 Осмысление: выделение известной и неизвестной информации.</a:t>
            </a:r>
          </a:p>
          <a:p>
            <a:r>
              <a:rPr lang="ru-RU" sz="3000" dirty="0"/>
              <a:t>5 Объяснение непонятных слов и новых терминов.</a:t>
            </a:r>
          </a:p>
          <a:p>
            <a:r>
              <a:rPr lang="ru-RU" sz="3000" dirty="0"/>
              <a:t>6 Работа в группах: заполнение таблицы. Сравнение выполненной работы с эталоном, анализ.</a:t>
            </a:r>
          </a:p>
          <a:p>
            <a:r>
              <a:rPr lang="ru-RU" sz="3000" dirty="0"/>
              <a:t>7 Задание на поиск дополнительной информации (информация о горах и равнинах РФ).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0885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142952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                    </a:t>
            </a:r>
            <a:r>
              <a:rPr lang="ru-RU" dirty="0" smtClean="0">
                <a:solidFill>
                  <a:srgbClr val="002060"/>
                </a:solidFill>
              </a:rPr>
              <a:t>Окружающий мир</a:t>
            </a:r>
            <a:br>
              <a:rPr lang="ru-RU" dirty="0" smtClean="0">
                <a:solidFill>
                  <a:srgbClr val="002060"/>
                </a:solidFill>
              </a:rPr>
            </a:br>
            <a:r>
              <a:rPr lang="ru-RU" dirty="0" smtClean="0">
                <a:solidFill>
                  <a:srgbClr val="002060"/>
                </a:solidFill>
              </a:rPr>
              <a:t>                  «</a:t>
            </a:r>
            <a:r>
              <a:rPr lang="ru-RU" dirty="0">
                <a:solidFill>
                  <a:srgbClr val="002060"/>
                </a:solidFill>
              </a:rPr>
              <a:t>Водные богатства»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sz="3000" dirty="0"/>
              <a:t>Водные богатства нашей планеты составляют океаны, моря, озера, реки, каналы, пруды, водохранилища.</a:t>
            </a:r>
          </a:p>
          <a:p>
            <a:r>
              <a:rPr lang="ru-RU" sz="3000" dirty="0"/>
              <a:t>Океаны, моря, озера и реки имеют естественное происхождение. Каналы, пруды, водохранилища люди создали искусственно для своих хозяйственных нужд.</a:t>
            </a:r>
          </a:p>
          <a:p>
            <a:r>
              <a:rPr lang="ru-RU" sz="3000" dirty="0"/>
              <a:t>                                  Части реки.</a:t>
            </a:r>
          </a:p>
          <a:p>
            <a:r>
              <a:rPr lang="ru-RU" sz="3000" dirty="0"/>
              <a:t>Начало реки называют истоком. Место, где река впадает в другую реку, озеро или море, называют устьем. Углубление, по которому течет река, - это русло. У реки есть правый и левый берега. Если смотреть в сторону течения реки, то справа будет правый берег, а слева – левый…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42841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168710"/>
          </a:xfrm>
        </p:spPr>
        <p:txBody>
          <a:bodyPr/>
          <a:lstStyle/>
          <a:p>
            <a:r>
              <a:rPr lang="ru-RU" dirty="0" smtClean="0">
                <a:solidFill>
                  <a:srgbClr val="002060"/>
                </a:solidFill>
              </a:rPr>
              <a:t>   Приемы </a:t>
            </a:r>
            <a:r>
              <a:rPr lang="ru-RU" dirty="0">
                <a:solidFill>
                  <a:srgbClr val="002060"/>
                </a:solidFill>
              </a:rPr>
              <a:t>работы с текстом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1764406"/>
            <a:ext cx="10519464" cy="4430332"/>
          </a:xfrm>
        </p:spPr>
        <p:txBody>
          <a:bodyPr>
            <a:normAutofit fontScale="85000" lnSpcReduction="20000"/>
          </a:bodyPr>
          <a:lstStyle/>
          <a:p>
            <a:r>
              <a:rPr lang="ru-RU" sz="3000" dirty="0"/>
              <a:t>1 Прогнозирование содержания.</a:t>
            </a:r>
          </a:p>
          <a:p>
            <a:r>
              <a:rPr lang="ru-RU" sz="3000" dirty="0"/>
              <a:t>2 Постановка вопросов к тексту детьми.</a:t>
            </a:r>
          </a:p>
          <a:p>
            <a:r>
              <a:rPr lang="ru-RU" sz="3000" dirty="0"/>
              <a:t>3 Работа с иллюстрациями.</a:t>
            </a:r>
          </a:p>
          <a:p>
            <a:r>
              <a:rPr lang="ru-RU" sz="3000" dirty="0"/>
              <a:t>4 Чтение и осмысление текста, работа с новыми терминами.</a:t>
            </a:r>
          </a:p>
          <a:p>
            <a:r>
              <a:rPr lang="ru-RU" sz="3000" dirty="0"/>
              <a:t>5 Поиск и выделение ключевых слов.</a:t>
            </a:r>
          </a:p>
          <a:p>
            <a:r>
              <a:rPr lang="ru-RU" sz="3000" dirty="0"/>
              <a:t>6 Работа со схемой, выполнение схематического рисунка в тетради.</a:t>
            </a:r>
          </a:p>
          <a:p>
            <a:r>
              <a:rPr lang="ru-RU" sz="3000" dirty="0"/>
              <a:t>7 Работа в парах (что пропущено в описании).</a:t>
            </a:r>
          </a:p>
          <a:p>
            <a:r>
              <a:rPr lang="ru-RU" sz="3000" dirty="0"/>
              <a:t>8 Контроль. Ответы на вопросы, поставленные в начале урока.</a:t>
            </a:r>
          </a:p>
          <a:p>
            <a:r>
              <a:rPr lang="ru-RU" sz="3000" dirty="0"/>
              <a:t>9 Задание на поиск дополнительной информации (доклад о водоеме Лен. области)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88160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988406"/>
          </a:xfrm>
        </p:spPr>
        <p:txBody>
          <a:bodyPr>
            <a:normAutofit/>
          </a:bodyPr>
          <a:lstStyle/>
          <a:p>
            <a:r>
              <a:rPr lang="ru-RU" dirty="0" smtClean="0"/>
              <a:t>    </a:t>
            </a:r>
            <a:r>
              <a:rPr lang="ru-RU" dirty="0" smtClean="0">
                <a:solidFill>
                  <a:srgbClr val="002060"/>
                </a:solidFill>
              </a:rPr>
              <a:t>Вопросы и задания к текстам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1893194"/>
            <a:ext cx="10058400" cy="4211392"/>
          </a:xfrm>
        </p:spPr>
        <p:txBody>
          <a:bodyPr>
            <a:normAutofit fontScale="92500" lnSpcReduction="10000"/>
          </a:bodyPr>
          <a:lstStyle/>
          <a:p>
            <a:r>
              <a:rPr lang="ru-RU" sz="3200" dirty="0" smtClean="0">
                <a:solidFill>
                  <a:srgbClr val="0070C0"/>
                </a:solidFill>
              </a:rPr>
              <a:t>Мотивационно-ориентировочный этап (до чтения):</a:t>
            </a:r>
          </a:p>
          <a:p>
            <a:r>
              <a:rPr lang="ru-RU" sz="3200" dirty="0"/>
              <a:t>- Прочитайте заголовок. Как вы думаете, ответы на какие вопросы мы можем получить при изучении этой темы?</a:t>
            </a:r>
          </a:p>
          <a:p>
            <a:r>
              <a:rPr lang="ru-RU" sz="3200" dirty="0"/>
              <a:t>- Что вы уже знаете об этом?</a:t>
            </a:r>
          </a:p>
          <a:p>
            <a:r>
              <a:rPr lang="ru-RU" sz="3200" dirty="0"/>
              <a:t>- Предлагаю вам несколько высказываний. Среди них есть неверные. Ваша задача в конце урока найти неверные высказывания.</a:t>
            </a:r>
          </a:p>
          <a:p>
            <a:r>
              <a:rPr lang="ru-RU" sz="3200" dirty="0"/>
              <a:t>- Предлагаю вашему вниманию таблицу. В конце урока нам необходимо заполнить недостающие данные.</a:t>
            </a:r>
          </a:p>
          <a:p>
            <a:endParaRPr lang="ru-RU" sz="35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0125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402513"/>
            <a:ext cx="10058400" cy="885374"/>
          </a:xfrm>
        </p:spPr>
        <p:txBody>
          <a:bodyPr/>
          <a:lstStyle/>
          <a:p>
            <a:r>
              <a:rPr lang="ru-RU" dirty="0" smtClean="0"/>
              <a:t>     </a:t>
            </a:r>
            <a:r>
              <a:rPr lang="ru-RU" dirty="0" smtClean="0">
                <a:solidFill>
                  <a:srgbClr val="002060"/>
                </a:solidFill>
              </a:rPr>
              <a:t>Вопросы </a:t>
            </a:r>
            <a:r>
              <a:rPr lang="ru-RU" dirty="0">
                <a:solidFill>
                  <a:srgbClr val="002060"/>
                </a:solidFill>
              </a:rPr>
              <a:t>и задания к текстам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8793" y="1845734"/>
            <a:ext cx="10483403" cy="4374762"/>
          </a:xfrm>
        </p:spPr>
        <p:txBody>
          <a:bodyPr>
            <a:normAutofit fontScale="70000" lnSpcReduction="20000"/>
          </a:bodyPr>
          <a:lstStyle/>
          <a:p>
            <a:r>
              <a:rPr lang="ru-RU" sz="4300" dirty="0" smtClean="0">
                <a:solidFill>
                  <a:srgbClr val="0070C0"/>
                </a:solidFill>
              </a:rPr>
              <a:t>Исполнительский этап (во время чтения):</a:t>
            </a:r>
            <a:endParaRPr lang="ru-RU" sz="4300" dirty="0">
              <a:solidFill>
                <a:srgbClr val="0070C0"/>
              </a:solidFill>
            </a:endParaRPr>
          </a:p>
          <a:p>
            <a:r>
              <a:rPr lang="ru-RU" sz="3700" dirty="0"/>
              <a:t>- Прочитайте текст. Какие непонятные слова и термины вам встретились?</a:t>
            </a:r>
          </a:p>
          <a:p>
            <a:r>
              <a:rPr lang="ru-RU" sz="3700" dirty="0"/>
              <a:t>- Сколько частей(абзацев) в тексте?</a:t>
            </a:r>
          </a:p>
          <a:p>
            <a:r>
              <a:rPr lang="ru-RU" sz="3700" dirty="0"/>
              <a:t>- Почему текст разделён на части? Как это связано с его содержанием?</a:t>
            </a:r>
          </a:p>
          <a:p>
            <a:r>
              <a:rPr lang="ru-RU" sz="3700" dirty="0"/>
              <a:t>- Прочитайте первый абзац. Как вы думаете, какие слова являются ключевыми в этой части?</a:t>
            </a:r>
          </a:p>
          <a:p>
            <a:r>
              <a:rPr lang="ru-RU" sz="3700" dirty="0"/>
              <a:t>- Как вы думаете, какая информация является главной, а какая второстепенной?</a:t>
            </a:r>
          </a:p>
          <a:p>
            <a:r>
              <a:rPr lang="ru-RU" sz="3700" dirty="0"/>
              <a:t>- Используя ключевые слова, сформулируйте основную мысль данного абзаца….</a:t>
            </a:r>
          </a:p>
        </p:txBody>
      </p:sp>
    </p:spTree>
    <p:extLst>
      <p:ext uri="{BB962C8B-B14F-4D97-AF65-F5344CB8AC3E}">
        <p14:creationId xmlns:p14="http://schemas.microsoft.com/office/powerpoint/2010/main" val="34584329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Ретро">
  <a:themeElements>
    <a:clrScheme name="Ретро">
      <a:dk1>
        <a:sysClr val="windowText" lastClr="000000"/>
      </a:dk1>
      <a:lt1>
        <a:sysClr val="window" lastClr="FFFFFF"/>
      </a:lt1>
      <a:dk2>
        <a:srgbClr val="514949"/>
      </a:dk2>
      <a:lt2>
        <a:srgbClr val="E1E1DB"/>
      </a:lt2>
      <a:accent1>
        <a:srgbClr val="9DBFBE"/>
      </a:accent1>
      <a:accent2>
        <a:srgbClr val="DB8631"/>
      </a:accent2>
      <a:accent3>
        <a:srgbClr val="E3CC5A"/>
      </a:accent3>
      <a:accent4>
        <a:srgbClr val="ACADA8"/>
      </a:accent4>
      <a:accent5>
        <a:srgbClr val="927C61"/>
      </a:accent5>
      <a:accent6>
        <a:srgbClr val="B3B435"/>
      </a:accent6>
      <a:hlink>
        <a:srgbClr val="0000FF"/>
      </a:hlink>
      <a:folHlink>
        <a:srgbClr val="800080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243AF7DC-D15B-41C0-AE81-23980D1B9FC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86</TotalTime>
  <Words>1023</Words>
  <Application>Microsoft Office PowerPoint</Application>
  <PresentationFormat>Широкоэкранный</PresentationFormat>
  <Paragraphs>85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7" baseType="lpstr">
      <vt:lpstr>Calibri</vt:lpstr>
      <vt:lpstr>Calibri Light</vt:lpstr>
      <vt:lpstr>Ретро</vt:lpstr>
      <vt:lpstr>Работа с учебно-научным текстом</vt:lpstr>
      <vt:lpstr>                     Окружающий мир          «Ориентирование на местности»</vt:lpstr>
      <vt:lpstr>    Приемы работы с текстом</vt:lpstr>
      <vt:lpstr>                    Окружающий мир         «Формы земной поверхности»</vt:lpstr>
      <vt:lpstr>   Приемы работы с текстом</vt:lpstr>
      <vt:lpstr>                    Окружающий мир                   «Водные богатства»</vt:lpstr>
      <vt:lpstr>   Приемы работы с текстом</vt:lpstr>
      <vt:lpstr>    Вопросы и задания к текстам</vt:lpstr>
      <vt:lpstr>     Вопросы и задания к текстам</vt:lpstr>
      <vt:lpstr>     Вопросы и задания к текстам</vt:lpstr>
      <vt:lpstr>                       Русский язык               «Имя прилагательное»</vt:lpstr>
      <vt:lpstr>      Приемы работы с текстом</vt:lpstr>
      <vt:lpstr>       Результаты</vt:lpstr>
      <vt:lpstr>      Результаты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Работа с учебно-научным текстом</dc:title>
  <dc:creator>Ирина Гайделените</dc:creator>
  <cp:lastModifiedBy>Ирина Гайделените</cp:lastModifiedBy>
  <cp:revision>11</cp:revision>
  <dcterms:created xsi:type="dcterms:W3CDTF">2017-04-14T19:13:15Z</dcterms:created>
  <dcterms:modified xsi:type="dcterms:W3CDTF">2017-04-14T20:43:30Z</dcterms:modified>
</cp:coreProperties>
</file>