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4" r:id="rId8"/>
    <p:sldId id="277" r:id="rId9"/>
    <p:sldId id="278" r:id="rId10"/>
    <p:sldId id="280" r:id="rId11"/>
    <p:sldId id="281"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10.04.2017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10.04.2017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10.04.2017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10.04.2017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10.04.2017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10.04.2017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10.04.2017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10.04.2017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10.04.2017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10.04.2017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10.04.2017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10.04.2017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988840"/>
            <a:ext cx="7772400" cy="1470025"/>
          </a:xfrm>
        </p:spPr>
        <p:style>
          <a:lnRef idx="2">
            <a:schemeClr val="accent2"/>
          </a:lnRef>
          <a:fillRef idx="1">
            <a:schemeClr val="lt1"/>
          </a:fillRef>
          <a:effectRef idx="0">
            <a:schemeClr val="accent2"/>
          </a:effectRef>
          <a:fontRef idx="minor">
            <a:schemeClr val="dk1"/>
          </a:fontRef>
        </p:style>
        <p:txBody>
          <a:bodyPr>
            <a:normAutofit/>
          </a:bodyPr>
          <a:lstStyle/>
          <a:p>
            <a:r>
              <a:rPr lang="ru-RU" sz="3600" b="1" dirty="0" smtClean="0">
                <a:ln w="12700">
                  <a:solidFill>
                    <a:schemeClr val="tx2">
                      <a:satMod val="155000"/>
                    </a:schemeClr>
                  </a:solidFill>
                  <a:prstDash val="solid"/>
                </a:ln>
                <a:solidFill>
                  <a:srgbClr val="C00000"/>
                </a:solidFill>
                <a:effectLst>
                  <a:outerShdw blurRad="41275" dist="20320" dir="1800000" algn="tl" rotWithShape="0">
                    <a:srgbClr val="000000">
                      <a:alpha val="40000"/>
                    </a:srgbClr>
                  </a:outerShdw>
                </a:effectLst>
              </a:rPr>
              <a:t>Приёмы работы с </a:t>
            </a:r>
            <a:r>
              <a:rPr lang="ru-RU" sz="3600" b="1" dirty="0" smtClean="0">
                <a:ln w="12700">
                  <a:solidFill>
                    <a:schemeClr val="tx2">
                      <a:satMod val="155000"/>
                    </a:schemeClr>
                  </a:solidFill>
                  <a:prstDash val="solid"/>
                </a:ln>
                <a:solidFill>
                  <a:srgbClr val="C00000"/>
                </a:solidFill>
                <a:effectLst>
                  <a:outerShdw blurRad="41275" dist="20320" dir="1800000" algn="tl" rotWithShape="0">
                    <a:srgbClr val="000000">
                      <a:alpha val="40000"/>
                    </a:srgbClr>
                  </a:outerShdw>
                </a:effectLst>
              </a:rPr>
              <a:t>учебно-научным текстом </a:t>
            </a:r>
            <a:r>
              <a:rPr lang="ru-RU" sz="3600" b="1" dirty="0" smtClean="0">
                <a:ln w="12700">
                  <a:solidFill>
                    <a:schemeClr val="tx2">
                      <a:satMod val="155000"/>
                    </a:schemeClr>
                  </a:solidFill>
                  <a:prstDash val="solid"/>
                </a:ln>
                <a:solidFill>
                  <a:srgbClr val="C00000"/>
                </a:solidFill>
                <a:effectLst>
                  <a:outerShdw blurRad="41275" dist="20320" dir="1800000" algn="tl" rotWithShape="0">
                    <a:srgbClr val="000000">
                      <a:alpha val="40000"/>
                    </a:srgbClr>
                  </a:outerShdw>
                </a:effectLst>
              </a:rPr>
              <a:t>на уроках математики</a:t>
            </a:r>
            <a:endParaRPr lang="ru-RU" sz="3600" b="1" dirty="0">
              <a:ln w="12700">
                <a:solidFill>
                  <a:schemeClr val="tx2">
                    <a:satMod val="155000"/>
                  </a:schemeClr>
                </a:solidFill>
                <a:prstDash val="solid"/>
              </a:ln>
              <a:solidFill>
                <a:srgbClr val="C00000"/>
              </a:solidFill>
              <a:effectLst>
                <a:outerShdw blurRad="41275" dist="20320" dir="1800000" algn="tl" rotWithShape="0">
                  <a:srgbClr val="000000">
                    <a:alpha val="40000"/>
                  </a:srgbClr>
                </a:outerShdw>
              </a:effectLst>
            </a:endParaRPr>
          </a:p>
        </p:txBody>
      </p:sp>
      <p:sp>
        <p:nvSpPr>
          <p:cNvPr id="3" name="Подзаголовок 2"/>
          <p:cNvSpPr>
            <a:spLocks noGrp="1"/>
          </p:cNvSpPr>
          <p:nvPr>
            <p:ph type="subTitle" idx="1"/>
          </p:nvPr>
        </p:nvSpPr>
        <p:spPr/>
        <p:txBody>
          <a:bodyPr>
            <a:normAutofit/>
          </a:bodyPr>
          <a:lstStyle/>
          <a:p>
            <a:pPr lvl="0" algn="l">
              <a:spcBef>
                <a:spcPts val="0"/>
              </a:spcBef>
            </a:pPr>
            <a:r>
              <a:rPr lang="ru-RU" sz="2000" dirty="0">
                <a:solidFill>
                  <a:schemeClr val="accent2">
                    <a:lumMod val="50000"/>
                  </a:schemeClr>
                </a:solidFill>
              </a:rPr>
              <a:t>Учитель </a:t>
            </a:r>
            <a:r>
              <a:rPr lang="ru-RU" sz="2000" dirty="0" smtClean="0">
                <a:solidFill>
                  <a:schemeClr val="accent2">
                    <a:lumMod val="50000"/>
                  </a:schemeClr>
                </a:solidFill>
              </a:rPr>
              <a:t>начальных МОУ «</a:t>
            </a:r>
            <a:r>
              <a:rPr lang="ru-RU" sz="2000" dirty="0" err="1" smtClean="0">
                <a:solidFill>
                  <a:schemeClr val="accent2">
                    <a:lumMod val="50000"/>
                  </a:schemeClr>
                </a:solidFill>
              </a:rPr>
              <a:t>Янинская</a:t>
            </a:r>
            <a:r>
              <a:rPr lang="ru-RU" sz="2000" dirty="0" smtClean="0">
                <a:solidFill>
                  <a:schemeClr val="accent2">
                    <a:lumMod val="50000"/>
                  </a:schemeClr>
                </a:solidFill>
              </a:rPr>
              <a:t> СОШ»</a:t>
            </a:r>
          </a:p>
          <a:p>
            <a:pPr lvl="0" algn="l">
              <a:spcBef>
                <a:spcPts val="0"/>
              </a:spcBef>
            </a:pPr>
            <a:r>
              <a:rPr lang="ru-RU" sz="2000" dirty="0" err="1" smtClean="0">
                <a:solidFill>
                  <a:schemeClr val="accent2">
                    <a:lumMod val="50000"/>
                  </a:schemeClr>
                </a:solidFill>
              </a:rPr>
              <a:t>Батькова</a:t>
            </a:r>
            <a:r>
              <a:rPr lang="ru-RU" sz="2000" dirty="0" smtClean="0">
                <a:solidFill>
                  <a:schemeClr val="accent2">
                    <a:lumMod val="50000"/>
                  </a:schemeClr>
                </a:solidFill>
              </a:rPr>
              <a:t> Нина Алексеевна</a:t>
            </a:r>
            <a:endParaRPr lang="ru-RU" sz="2000" dirty="0">
              <a:solidFill>
                <a:schemeClr val="accent2">
                  <a:lumMod val="50000"/>
                </a:schemeClr>
              </a:solidFill>
            </a:endParaRPr>
          </a:p>
        </p:txBody>
      </p:sp>
    </p:spTree>
    <p:extLst>
      <p:ext uri="{BB962C8B-B14F-4D97-AF65-F5344CB8AC3E}">
        <p14:creationId xmlns:p14="http://schemas.microsoft.com/office/powerpoint/2010/main" val="26408668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400" b="1" dirty="0">
                <a:solidFill>
                  <a:prstClr val="black"/>
                </a:solidFill>
                <a:latin typeface="Times New Roman" panose="02020603050405020304" pitchFamily="18" charset="0"/>
                <a:cs typeface="Times New Roman" panose="02020603050405020304" pitchFamily="18" charset="0"/>
              </a:rPr>
              <a:t>Методические приёмы работы на этапе </a:t>
            </a:r>
            <a:br>
              <a:rPr lang="ru-RU" sz="2400" b="1" dirty="0">
                <a:solidFill>
                  <a:prstClr val="black"/>
                </a:solidFill>
                <a:latin typeface="Times New Roman" panose="02020603050405020304" pitchFamily="18" charset="0"/>
                <a:cs typeface="Times New Roman" panose="02020603050405020304" pitchFamily="18" charset="0"/>
              </a:rPr>
            </a:br>
            <a:r>
              <a:rPr lang="ru-RU" sz="2400" b="1" dirty="0">
                <a:solidFill>
                  <a:prstClr val="black"/>
                </a:solidFill>
                <a:latin typeface="Times New Roman" panose="02020603050405020304" pitchFamily="18" charset="0"/>
                <a:cs typeface="Times New Roman" panose="02020603050405020304" pitchFamily="18" charset="0"/>
              </a:rPr>
              <a:t>оценки и контроля решения учебной задачи</a:t>
            </a:r>
            <a:r>
              <a:rPr lang="ru-RU" sz="2400" dirty="0">
                <a:solidFill>
                  <a:prstClr val="black"/>
                </a:solidFill>
                <a:latin typeface="Times New Roman" panose="02020603050405020304" pitchFamily="18" charset="0"/>
                <a:cs typeface="Times New Roman" panose="02020603050405020304" pitchFamily="18" charset="0"/>
              </a:rPr>
              <a:t/>
            </a:r>
            <a:br>
              <a:rPr lang="ru-RU" sz="2400" dirty="0">
                <a:solidFill>
                  <a:prstClr val="black"/>
                </a:solidFill>
                <a:latin typeface="Times New Roman" panose="02020603050405020304" pitchFamily="18" charset="0"/>
                <a:cs typeface="Times New Roman" panose="02020603050405020304" pitchFamily="18" charset="0"/>
              </a:rPr>
            </a:br>
            <a:endParaRPr lang="ru-RU" dirty="0">
              <a:solidFill>
                <a:schemeClr val="tx2">
                  <a:lumMod val="50000"/>
                </a:schemeClr>
              </a:solidFill>
            </a:endParaRPr>
          </a:p>
        </p:txBody>
      </p:sp>
      <p:sp>
        <p:nvSpPr>
          <p:cNvPr id="3" name="Объект 2"/>
          <p:cNvSpPr>
            <a:spLocks noGrp="1"/>
          </p:cNvSpPr>
          <p:nvPr>
            <p:ph idx="1"/>
          </p:nvPr>
        </p:nvSpPr>
        <p:spPr/>
        <p:txBody>
          <a:bodyPr>
            <a:normAutofit fontScale="70000" lnSpcReduction="20000"/>
          </a:bodyPr>
          <a:lstStyle/>
          <a:p>
            <a:pPr marL="0" indent="0">
              <a:buNone/>
            </a:pPr>
            <a:r>
              <a:rPr lang="ru-RU" b="1" dirty="0">
                <a:latin typeface="Times New Roman" panose="02020603050405020304" pitchFamily="18" charset="0"/>
                <a:cs typeface="Times New Roman" panose="02020603050405020304" pitchFamily="18" charset="0"/>
              </a:rPr>
              <a:t>1. Приём выбора </a:t>
            </a:r>
            <a:r>
              <a:rPr lang="ru-RU" dirty="0">
                <a:latin typeface="Times New Roman" pitchFamily="18" charset="0"/>
                <a:cs typeface="Times New Roman" pitchFamily="18" charset="0"/>
              </a:rPr>
              <a:t>используется для формирования у учащихся умения обосновывать свои суждения, используя для этого математическое содержание задания. Этот приём позволяет осознать сущность формируемых понятий, общих способов действий и содержательную зависимость между ними </a:t>
            </a:r>
          </a:p>
          <a:p>
            <a:pPr lvl="0"/>
            <a:r>
              <a:rPr lang="ru-RU" dirty="0">
                <a:latin typeface="Times New Roman" pitchFamily="18" charset="0"/>
                <a:cs typeface="Times New Roman" pitchFamily="18" charset="0"/>
              </a:rPr>
              <a:t>выбор готового ответа к данной задаче;</a:t>
            </a:r>
          </a:p>
          <a:p>
            <a:pPr lvl="0"/>
            <a:r>
              <a:rPr lang="ru-RU" dirty="0">
                <a:latin typeface="Times New Roman" pitchFamily="18" charset="0"/>
                <a:cs typeface="Times New Roman" pitchFamily="18" charset="0"/>
              </a:rPr>
              <a:t>выбор решения задачи;</a:t>
            </a:r>
          </a:p>
          <a:p>
            <a:pPr lvl="0"/>
            <a:r>
              <a:rPr lang="ru-RU" dirty="0">
                <a:latin typeface="Times New Roman" pitchFamily="18" charset="0"/>
                <a:cs typeface="Times New Roman" pitchFamily="18" charset="0"/>
              </a:rPr>
              <a:t>выбор данных к условию задачи из её решения;</a:t>
            </a:r>
          </a:p>
          <a:p>
            <a:pPr lvl="0"/>
            <a:r>
              <a:rPr lang="ru-RU" dirty="0">
                <a:latin typeface="Times New Roman" pitchFamily="18" charset="0"/>
                <a:cs typeface="Times New Roman" pitchFamily="18" charset="0"/>
              </a:rPr>
              <a:t>выбор схемы к задаче;</a:t>
            </a:r>
          </a:p>
          <a:p>
            <a:pPr lvl="0"/>
            <a:r>
              <a:rPr lang="ru-RU" dirty="0">
                <a:latin typeface="Times New Roman" pitchFamily="18" charset="0"/>
                <a:cs typeface="Times New Roman" pitchFamily="18" charset="0"/>
              </a:rPr>
              <a:t>выбор вопроса, соответствующего условию;</a:t>
            </a:r>
          </a:p>
          <a:p>
            <a:pPr lvl="0"/>
            <a:r>
              <a:rPr lang="ru-RU" dirty="0">
                <a:latin typeface="Times New Roman" pitchFamily="18" charset="0"/>
                <a:cs typeface="Times New Roman" pitchFamily="18" charset="0"/>
              </a:rPr>
              <a:t>выбор выражения, которое является решением задачи.</a:t>
            </a:r>
          </a:p>
          <a:p>
            <a:pPr marL="0" indent="0">
              <a:buNone/>
            </a:pPr>
            <a:r>
              <a:rPr lang="ru-RU" b="1" dirty="0">
                <a:latin typeface="Times New Roman" panose="02020603050405020304" pitchFamily="18" charset="0"/>
                <a:cs typeface="Times New Roman" panose="02020603050405020304" pitchFamily="18" charset="0"/>
              </a:rPr>
              <a:t> </a:t>
            </a:r>
            <a:endParaRPr lang="ru-RU" dirty="0">
              <a:latin typeface="Times New Roman" pitchFamily="18" charset="0"/>
              <a:cs typeface="Times New Roman" pitchFamily="18" charset="0"/>
            </a:endParaRPr>
          </a:p>
          <a:p>
            <a:pPr marL="0" lvl="0" indent="0">
              <a:buNone/>
            </a:pPr>
            <a:r>
              <a:rPr lang="ru-RU" b="1" dirty="0">
                <a:latin typeface="Times New Roman" panose="02020603050405020304" pitchFamily="18" charset="0"/>
                <a:cs typeface="Times New Roman" panose="02020603050405020304" pitchFamily="18" charset="0"/>
              </a:rPr>
              <a:t> </a:t>
            </a:r>
            <a:endParaRPr lang="ru-RU" dirty="0"/>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3760040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882554"/>
          </a:xfrm>
        </p:spPr>
        <p:txBody>
          <a:bodyPr>
            <a:normAutofit/>
          </a:bodyPr>
          <a:lstStyle/>
          <a:p>
            <a:pPr algn="l"/>
            <a:r>
              <a:rPr lang="ru-RU" sz="2400" b="1" dirty="0">
                <a:latin typeface="Times New Roman" panose="02020603050405020304" pitchFamily="18" charset="0"/>
                <a:cs typeface="Times New Roman" panose="02020603050405020304" pitchFamily="18" charset="0"/>
              </a:rPr>
              <a:t>СПИСОК ЛИТЕРАТУРЫ</a:t>
            </a:r>
            <a:br>
              <a:rPr lang="ru-RU" sz="2400" b="1" dirty="0">
                <a:latin typeface="Times New Roman" panose="02020603050405020304" pitchFamily="18" charset="0"/>
                <a:cs typeface="Times New Roman" panose="02020603050405020304" pitchFamily="18" charset="0"/>
              </a:rPr>
            </a:br>
            <a:r>
              <a:rPr lang="ru-RU" sz="1400" b="1" dirty="0">
                <a:latin typeface="Times New Roman" panose="02020603050405020304" pitchFamily="18" charset="0"/>
                <a:cs typeface="Times New Roman" panose="02020603050405020304" pitchFamily="18" charset="0"/>
              </a:rPr>
              <a:t/>
            </a:r>
            <a:br>
              <a:rPr lang="ru-RU" sz="1400" b="1" dirty="0">
                <a:latin typeface="Times New Roman" panose="02020603050405020304" pitchFamily="18" charset="0"/>
                <a:cs typeface="Times New Roman" panose="02020603050405020304" pitchFamily="18" charset="0"/>
              </a:rPr>
            </a:br>
            <a:r>
              <a:rPr lang="ru-RU" sz="1600" b="1" dirty="0" smtClean="0">
                <a:latin typeface="Times New Roman" panose="02020603050405020304" pitchFamily="18" charset="0"/>
                <a:cs typeface="Times New Roman" panose="02020603050405020304" pitchFamily="18" charset="0"/>
              </a:rPr>
              <a:t>1. </a:t>
            </a:r>
            <a:r>
              <a:rPr lang="ru-RU" sz="1600" dirty="0" err="1" smtClean="0">
                <a:latin typeface="Times New Roman" panose="02020603050405020304" pitchFamily="18" charset="0"/>
                <a:cs typeface="Times New Roman" panose="02020603050405020304" pitchFamily="18" charset="0"/>
              </a:rPr>
              <a:t>Овчинникова</a:t>
            </a:r>
            <a:r>
              <a:rPr lang="ru-RU" sz="1600" dirty="0">
                <a:latin typeface="Times New Roman" panose="02020603050405020304" pitchFamily="18" charset="0"/>
                <a:cs typeface="Times New Roman" panose="02020603050405020304" pitchFamily="18" charset="0"/>
              </a:rPr>
              <a:t>, В. С. Как обучать младших школьников чтению текстовой задачи </a:t>
            </a:r>
            <a:r>
              <a:rPr lang="en-US" sz="1600" dirty="0">
                <a:latin typeface="Times New Roman" panose="02020603050405020304" pitchFamily="18" charset="0"/>
                <a:cs typeface="Times New Roman" panose="02020603050405020304" pitchFamily="18" charset="0"/>
              </a:rPr>
              <a:t>[</a:t>
            </a:r>
            <a:r>
              <a:rPr lang="ru-RU" sz="1600" dirty="0">
                <a:latin typeface="Times New Roman" panose="02020603050405020304" pitchFamily="18" charset="0"/>
                <a:cs typeface="Times New Roman" panose="02020603050405020304" pitchFamily="18" charset="0"/>
              </a:rPr>
              <a:t>Текст</a:t>
            </a:r>
            <a:r>
              <a:rPr lang="en-US" sz="1600" dirty="0">
                <a:latin typeface="Times New Roman" panose="02020603050405020304" pitchFamily="18" charset="0"/>
                <a:cs typeface="Times New Roman" panose="02020603050405020304" pitchFamily="18" charset="0"/>
              </a:rPr>
              <a:t>]</a:t>
            </a:r>
            <a:r>
              <a:rPr lang="ru-RU" sz="1600" dirty="0">
                <a:latin typeface="Times New Roman" panose="02020603050405020304" pitchFamily="18" charset="0"/>
                <a:cs typeface="Times New Roman" panose="02020603050405020304" pitchFamily="18" charset="0"/>
              </a:rPr>
              <a:t> / В. С. </a:t>
            </a:r>
            <a:r>
              <a:rPr lang="ru-RU" sz="1600" dirty="0" err="1">
                <a:latin typeface="Times New Roman" panose="02020603050405020304" pitchFamily="18" charset="0"/>
                <a:cs typeface="Times New Roman" panose="02020603050405020304" pitchFamily="18" charset="0"/>
              </a:rPr>
              <a:t>Овчинникова</a:t>
            </a:r>
            <a:r>
              <a:rPr lang="ru-RU" sz="1600" dirty="0">
                <a:latin typeface="Times New Roman" panose="02020603050405020304" pitchFamily="18" charset="0"/>
                <a:cs typeface="Times New Roman" panose="02020603050405020304" pitchFamily="18" charset="0"/>
              </a:rPr>
              <a:t> // Начальная школа.- 2014.- № 5. - С. 55-60.</a:t>
            </a:r>
            <a:br>
              <a:rPr lang="ru-RU" sz="1600" dirty="0">
                <a:latin typeface="Times New Roman" panose="02020603050405020304" pitchFamily="18" charset="0"/>
                <a:cs typeface="Times New Roman" panose="02020603050405020304" pitchFamily="18" charset="0"/>
              </a:rPr>
            </a:br>
            <a:r>
              <a:rPr lang="ru-RU" sz="1600" dirty="0" smtClean="0">
                <a:latin typeface="Times New Roman" panose="02020603050405020304" pitchFamily="18" charset="0"/>
                <a:cs typeface="Times New Roman" panose="02020603050405020304" pitchFamily="18" charset="0"/>
              </a:rPr>
              <a:t>2. Павлова</a:t>
            </a:r>
            <a:r>
              <a:rPr lang="ru-RU" sz="1600" dirty="0">
                <a:latin typeface="Times New Roman" panose="02020603050405020304" pitchFamily="18" charset="0"/>
                <a:cs typeface="Times New Roman" panose="02020603050405020304" pitchFamily="18" charset="0"/>
              </a:rPr>
              <a:t>, В. В. </a:t>
            </a:r>
            <a:r>
              <a:rPr lang="ru-RU" sz="1600" dirty="0" err="1">
                <a:latin typeface="Times New Roman" panose="02020603050405020304" pitchFamily="18" charset="0"/>
                <a:cs typeface="Times New Roman" panose="02020603050405020304" pitchFamily="18" charset="0"/>
              </a:rPr>
              <a:t>Компетентностный</a:t>
            </a:r>
            <a:r>
              <a:rPr lang="ru-RU" sz="1600" dirty="0">
                <a:latin typeface="Times New Roman" panose="02020603050405020304" pitchFamily="18" charset="0"/>
                <a:cs typeface="Times New Roman" panose="02020603050405020304" pitchFamily="18" charset="0"/>
              </a:rPr>
              <a:t> и </a:t>
            </a:r>
            <a:r>
              <a:rPr lang="ru-RU" sz="1600" dirty="0" err="1">
                <a:latin typeface="Times New Roman" panose="02020603050405020304" pitchFamily="18" charset="0"/>
                <a:cs typeface="Times New Roman" panose="02020603050405020304" pitchFamily="18" charset="0"/>
              </a:rPr>
              <a:t>деятельностный</a:t>
            </a:r>
            <a:r>
              <a:rPr lang="ru-RU" sz="1600" dirty="0">
                <a:latin typeface="Times New Roman" panose="02020603050405020304" pitchFamily="18" charset="0"/>
                <a:cs typeface="Times New Roman" panose="02020603050405020304" pitchFamily="18" charset="0"/>
              </a:rPr>
              <a:t> подходы в проектировании урока математики</a:t>
            </a:r>
            <a:r>
              <a:rPr lang="en-US" sz="1600" dirty="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Текст</a:t>
            </a:r>
            <a:r>
              <a:rPr lang="en-US" sz="1600" dirty="0">
                <a:latin typeface="Times New Roman" panose="02020603050405020304" pitchFamily="18" charset="0"/>
                <a:cs typeface="Times New Roman" panose="02020603050405020304" pitchFamily="18" charset="0"/>
              </a:rPr>
              <a:t>]</a:t>
            </a:r>
            <a:r>
              <a:rPr lang="ru-RU" sz="1600" dirty="0">
                <a:latin typeface="Times New Roman" panose="02020603050405020304" pitchFamily="18" charset="0"/>
                <a:cs typeface="Times New Roman" panose="02020603050405020304" pitchFamily="18" charset="0"/>
              </a:rPr>
              <a:t>  / В. В. Павлова // Начальная школа. - 2013. - №  2.- С. 11-17.</a:t>
            </a:r>
            <a:br>
              <a:rPr lang="ru-RU" sz="1600" dirty="0">
                <a:latin typeface="Times New Roman" panose="02020603050405020304" pitchFamily="18" charset="0"/>
                <a:cs typeface="Times New Roman" panose="02020603050405020304" pitchFamily="18" charset="0"/>
              </a:rPr>
            </a:br>
            <a:r>
              <a:rPr lang="ru-RU" sz="1600" dirty="0" smtClean="0">
                <a:latin typeface="Times New Roman" panose="02020603050405020304" pitchFamily="18" charset="0"/>
                <a:cs typeface="Times New Roman" panose="02020603050405020304" pitchFamily="18" charset="0"/>
              </a:rPr>
              <a:t>3. </a:t>
            </a:r>
            <a:r>
              <a:rPr lang="ru-RU" sz="1600" dirty="0" err="1" smtClean="0">
                <a:latin typeface="Times New Roman" panose="02020603050405020304" pitchFamily="18" charset="0"/>
                <a:cs typeface="Times New Roman" panose="02020603050405020304" pitchFamily="18" charset="0"/>
              </a:rPr>
              <a:t>Смолеусова</a:t>
            </a:r>
            <a:r>
              <a:rPr lang="ru-RU" sz="1600" dirty="0">
                <a:latin typeface="Times New Roman" panose="02020603050405020304" pitchFamily="18" charset="0"/>
                <a:cs typeface="Times New Roman" panose="02020603050405020304" pitchFamily="18" charset="0"/>
              </a:rPr>
              <a:t>, Т. В. Развитие критического мышления средствами чтения и письма в математическом образовании</a:t>
            </a:r>
            <a:r>
              <a:rPr lang="en-US" sz="1600" dirty="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Текст</a:t>
            </a:r>
            <a:r>
              <a:rPr lang="en-US" sz="1600" dirty="0">
                <a:latin typeface="Times New Roman" panose="02020603050405020304" pitchFamily="18" charset="0"/>
                <a:cs typeface="Times New Roman" panose="02020603050405020304" pitchFamily="18" charset="0"/>
              </a:rPr>
              <a:t>]</a:t>
            </a:r>
            <a:r>
              <a:rPr lang="ru-RU" sz="1600" dirty="0">
                <a:latin typeface="Times New Roman" panose="02020603050405020304" pitchFamily="18" charset="0"/>
                <a:cs typeface="Times New Roman" panose="02020603050405020304" pitchFamily="18" charset="0"/>
              </a:rPr>
              <a:t> / Т. В. </a:t>
            </a:r>
            <a:r>
              <a:rPr lang="ru-RU" sz="1600" dirty="0" err="1">
                <a:latin typeface="Times New Roman" panose="02020603050405020304" pitchFamily="18" charset="0"/>
                <a:cs typeface="Times New Roman" panose="02020603050405020304" pitchFamily="18" charset="0"/>
              </a:rPr>
              <a:t>Смолеусова</a:t>
            </a:r>
            <a:r>
              <a:rPr lang="ru-RU" sz="1600" dirty="0">
                <a:latin typeface="Times New Roman" panose="02020603050405020304" pitchFamily="18" charset="0"/>
                <a:cs typeface="Times New Roman" panose="02020603050405020304" pitchFamily="18" charset="0"/>
              </a:rPr>
              <a:t> // Начальная школа. - 2015. - № 5. - С. 45-51.</a:t>
            </a:r>
            <a:br>
              <a:rPr lang="ru-RU" sz="1600" dirty="0">
                <a:latin typeface="Times New Roman" panose="02020603050405020304" pitchFamily="18" charset="0"/>
                <a:cs typeface="Times New Roman" panose="02020603050405020304" pitchFamily="18" charset="0"/>
              </a:rPr>
            </a:br>
            <a:r>
              <a:rPr lang="ru-RU" sz="1600" dirty="0" smtClean="0">
                <a:latin typeface="Times New Roman" panose="02020603050405020304" pitchFamily="18" charset="0"/>
                <a:cs typeface="Times New Roman" panose="02020603050405020304" pitchFamily="18" charset="0"/>
              </a:rPr>
              <a:t>4. </a:t>
            </a:r>
            <a:r>
              <a:rPr lang="ru-RU" sz="1600" dirty="0" err="1" smtClean="0">
                <a:latin typeface="Times New Roman" panose="02020603050405020304" pitchFamily="18" charset="0"/>
                <a:cs typeface="Times New Roman" panose="02020603050405020304" pitchFamily="18" charset="0"/>
              </a:rPr>
              <a:t>Чиндилова</a:t>
            </a:r>
            <a:r>
              <a:rPr lang="ru-RU" sz="1600" dirty="0">
                <a:latin typeface="Times New Roman" panose="02020603050405020304" pitchFamily="18" charset="0"/>
                <a:cs typeface="Times New Roman" panose="02020603050405020304" pitchFamily="18" charset="0"/>
              </a:rPr>
              <a:t>, О. В. Технология продуктивного чтения на разных этапах непрерывного литературного образования в образовательной системе «Школа 2100»</a:t>
            </a:r>
            <a:r>
              <a:rPr lang="en-US" sz="1600" dirty="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Текст</a:t>
            </a:r>
            <a:r>
              <a:rPr lang="en-US" sz="1600" dirty="0">
                <a:latin typeface="Times New Roman" panose="02020603050405020304" pitchFamily="18" charset="0"/>
                <a:cs typeface="Times New Roman" panose="02020603050405020304" pitchFamily="18" charset="0"/>
              </a:rPr>
              <a:t>]</a:t>
            </a:r>
            <a:r>
              <a:rPr lang="ru-RU" sz="1600" dirty="0">
                <a:latin typeface="Times New Roman" panose="02020603050405020304" pitchFamily="18" charset="0"/>
                <a:cs typeface="Times New Roman" panose="02020603050405020304" pitchFamily="18" charset="0"/>
              </a:rPr>
              <a:t> : монография / О. В. </a:t>
            </a:r>
            <a:r>
              <a:rPr lang="ru-RU" sz="1600" dirty="0" err="1">
                <a:latin typeface="Times New Roman" panose="02020603050405020304" pitchFamily="18" charset="0"/>
                <a:cs typeface="Times New Roman" panose="02020603050405020304" pitchFamily="18" charset="0"/>
              </a:rPr>
              <a:t>Чиндилова</a:t>
            </a:r>
            <a:r>
              <a:rPr lang="ru-RU" sz="1600" dirty="0">
                <a:latin typeface="Times New Roman" panose="02020603050405020304" pitchFamily="18" charset="0"/>
                <a:cs typeface="Times New Roman" panose="02020603050405020304" pitchFamily="18" charset="0"/>
              </a:rPr>
              <a:t>. – М.: </a:t>
            </a:r>
            <a:r>
              <a:rPr lang="ru-RU" sz="1600" dirty="0" err="1">
                <a:latin typeface="Times New Roman" panose="02020603050405020304" pitchFamily="18" charset="0"/>
                <a:cs typeface="Times New Roman" panose="02020603050405020304" pitchFamily="18" charset="0"/>
              </a:rPr>
              <a:t>Баласс</a:t>
            </a:r>
            <a:r>
              <a:rPr lang="ru-RU" sz="1600" dirty="0">
                <a:latin typeface="Times New Roman" panose="02020603050405020304" pitchFamily="18" charset="0"/>
                <a:cs typeface="Times New Roman" panose="02020603050405020304" pitchFamily="18" charset="0"/>
              </a:rPr>
              <a:t>, 2010. – 208 с.</a:t>
            </a:r>
            <a:br>
              <a:rPr lang="ru-RU" sz="1600" dirty="0">
                <a:latin typeface="Times New Roman" panose="02020603050405020304" pitchFamily="18" charset="0"/>
                <a:cs typeface="Times New Roman" panose="02020603050405020304" pitchFamily="18" charset="0"/>
              </a:rPr>
            </a:br>
            <a:r>
              <a:rPr lang="ru-RU" sz="1600" dirty="0">
                <a:latin typeface="Times New Roman" panose="02020603050405020304" pitchFamily="18" charset="0"/>
                <a:cs typeface="Times New Roman" panose="02020603050405020304" pitchFamily="18" charset="0"/>
              </a:rPr>
              <a:t/>
            </a:r>
            <a:br>
              <a:rPr lang="ru-RU" sz="1600" dirty="0">
                <a:latin typeface="Times New Roman" panose="02020603050405020304" pitchFamily="18" charset="0"/>
                <a:cs typeface="Times New Roman" panose="02020603050405020304" pitchFamily="18" charset="0"/>
              </a:rPr>
            </a:br>
            <a:r>
              <a:rPr lang="ru-RU" sz="1600" dirty="0" smtClean="0">
                <a:latin typeface="Times New Roman" panose="02020603050405020304" pitchFamily="18" charset="0"/>
                <a:cs typeface="Times New Roman" panose="02020603050405020304" pitchFamily="18" charset="0"/>
              </a:rPr>
              <a:t>5. </a:t>
            </a:r>
            <a:r>
              <a:rPr lang="ru-RU" sz="1600" dirty="0" smtClean="0">
                <a:latin typeface="Times New Roman" panose="02020603050405020304" pitchFamily="18" charset="0"/>
                <a:cs typeface="Times New Roman" panose="02020603050405020304" pitchFamily="18" charset="0"/>
              </a:rPr>
              <a:t>Учебник </a:t>
            </a:r>
            <a:r>
              <a:rPr lang="ru-RU" sz="1600" dirty="0">
                <a:latin typeface="Times New Roman" panose="02020603050405020304" pitchFamily="18" charset="0"/>
                <a:cs typeface="Times New Roman" panose="02020603050405020304" pitchFamily="18" charset="0"/>
              </a:rPr>
              <a:t>Математика для 1 класса М.И. Моро и др. Школа России 2015 </a:t>
            </a:r>
          </a:p>
        </p:txBody>
      </p:sp>
    </p:spTree>
    <p:extLst>
      <p:ext uri="{BB962C8B-B14F-4D97-AF65-F5344CB8AC3E}">
        <p14:creationId xmlns:p14="http://schemas.microsoft.com/office/powerpoint/2010/main" val="39783258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251520"/>
            <a:ext cx="8229600" cy="1143000"/>
          </a:xfrm>
        </p:spPr>
        <p:txBody>
          <a:bodyPr>
            <a:normAutofit/>
          </a:bodyPr>
          <a:lstStyle/>
          <a:p>
            <a:endParaRPr lang="ru-RU" dirty="0">
              <a:solidFill>
                <a:schemeClr val="accent2">
                  <a:lumMod val="50000"/>
                </a:schemeClr>
              </a:solidFill>
              <a:latin typeface="Times New Roman" pitchFamily="18" charset="0"/>
              <a:cs typeface="Times New Roman" pitchFamily="18" charset="0"/>
            </a:endParaRPr>
          </a:p>
        </p:txBody>
      </p:sp>
      <p:sp>
        <p:nvSpPr>
          <p:cNvPr id="3" name="Объект 2"/>
          <p:cNvSpPr>
            <a:spLocks noGrp="1"/>
          </p:cNvSpPr>
          <p:nvPr>
            <p:ph idx="1"/>
          </p:nvPr>
        </p:nvSpPr>
        <p:spPr>
          <a:xfrm>
            <a:off x="457200" y="332656"/>
            <a:ext cx="8229600" cy="5793507"/>
          </a:xfrm>
        </p:spPr>
        <p:txBody>
          <a:bodyPr>
            <a:normAutofit/>
          </a:bodyPr>
          <a:lstStyle/>
          <a:p>
            <a:pPr marL="0" lvl="0" indent="0">
              <a:buNone/>
            </a:pPr>
            <a:r>
              <a:rPr lang="ru-RU" sz="2200" dirty="0" smtClean="0">
                <a:solidFill>
                  <a:prstClr val="black"/>
                </a:solidFill>
                <a:latin typeface="Times New Roman" panose="02020603050405020304" pitchFamily="18" charset="0"/>
                <a:cs typeface="Times New Roman" panose="02020603050405020304" pitchFamily="18" charset="0"/>
              </a:rPr>
              <a:t> В </a:t>
            </a:r>
            <a:r>
              <a:rPr lang="ru-RU" sz="2200" dirty="0">
                <a:solidFill>
                  <a:prstClr val="black"/>
                </a:solidFill>
                <a:latin typeface="Times New Roman" panose="02020603050405020304" pitchFamily="18" charset="0"/>
                <a:cs typeface="Times New Roman" panose="02020603050405020304" pitchFamily="18" charset="0"/>
              </a:rPr>
              <a:t>федеральных государственных образовательных стандартах начального общего образования (ФГОС НОО) обозначено, что одним из результатов обучения в начальной школе является способность выпускников решать учебно-практические и учебно-познавательные задачи на основе:</a:t>
            </a:r>
          </a:p>
          <a:p>
            <a:pPr lvl="0"/>
            <a:r>
              <a:rPr lang="ru-RU" sz="2200" dirty="0">
                <a:solidFill>
                  <a:prstClr val="black"/>
                </a:solidFill>
                <a:latin typeface="Times New Roman" panose="02020603050405020304" pitchFamily="18" charset="0"/>
                <a:cs typeface="Times New Roman" panose="02020603050405020304" pitchFamily="18" charset="0"/>
              </a:rPr>
              <a:t>системы знаний и представлений о природе, обществе, человеке, знаковых и информационных системах;</a:t>
            </a:r>
          </a:p>
          <a:p>
            <a:pPr lvl="0"/>
            <a:r>
              <a:rPr lang="ru-RU" sz="2200" dirty="0">
                <a:solidFill>
                  <a:prstClr val="black"/>
                </a:solidFill>
                <a:latin typeface="Times New Roman" panose="02020603050405020304" pitchFamily="18" charset="0"/>
                <a:cs typeface="Times New Roman" panose="02020603050405020304" pitchFamily="18" charset="0"/>
              </a:rPr>
              <a:t>умений учебно-познавательной -практической деятельности;</a:t>
            </a:r>
          </a:p>
          <a:p>
            <a:pPr lvl="0"/>
            <a:r>
              <a:rPr lang="ru-RU" sz="2200" dirty="0">
                <a:solidFill>
                  <a:prstClr val="black"/>
                </a:solidFill>
                <a:latin typeface="Times New Roman" panose="02020603050405020304" pitchFamily="18" charset="0"/>
                <a:cs typeface="Times New Roman" panose="02020603050405020304" pitchFamily="18" charset="0"/>
              </a:rPr>
              <a:t> коммуникативных и информационных умений.</a:t>
            </a:r>
          </a:p>
          <a:p>
            <a:pPr marL="0" lvl="0" indent="0">
              <a:buNone/>
            </a:pPr>
            <a:r>
              <a:rPr lang="ru-RU" sz="2200" i="1" dirty="0">
                <a:solidFill>
                  <a:prstClr val="black"/>
                </a:solidFill>
                <a:latin typeface="Times New Roman" panose="02020603050405020304" pitchFamily="18" charset="0"/>
                <a:cs typeface="Times New Roman" panose="02020603050405020304" pitchFamily="18" charset="0"/>
              </a:rPr>
              <a:t>Главное направление стандарта:</a:t>
            </a:r>
          </a:p>
          <a:p>
            <a:pPr marL="0" lvl="0" indent="0">
              <a:buNone/>
            </a:pPr>
            <a:r>
              <a:rPr lang="ru-RU" sz="2200" i="1" dirty="0">
                <a:solidFill>
                  <a:prstClr val="black"/>
                </a:solidFill>
                <a:latin typeface="Times New Roman" panose="02020603050405020304" pitchFamily="18" charset="0"/>
                <a:cs typeface="Times New Roman" panose="02020603050405020304" pitchFamily="18" charset="0"/>
              </a:rPr>
              <a:t> </a:t>
            </a:r>
            <a:r>
              <a:rPr lang="ru-RU" sz="2200" dirty="0">
                <a:solidFill>
                  <a:prstClr val="black"/>
                </a:solidFill>
                <a:latin typeface="Times New Roman" panose="02020603050405020304" pitchFamily="18" charset="0"/>
                <a:cs typeface="Times New Roman" panose="02020603050405020304" pitchFamily="18" charset="0"/>
              </a:rPr>
              <a:t> Начальная школа должна стать не «школой навыка», а первым опытом ребенка в образовании – местом пробы своих сил, раскрытия личностного потенциала на основе </a:t>
            </a:r>
            <a:r>
              <a:rPr lang="ru-RU" sz="2200" b="1" i="1" dirty="0">
                <a:solidFill>
                  <a:prstClr val="black"/>
                </a:solidFill>
                <a:latin typeface="Times New Roman" panose="02020603050405020304" pitchFamily="18" charset="0"/>
                <a:cs typeface="Times New Roman" panose="02020603050405020304" pitchFamily="18" charset="0"/>
              </a:rPr>
              <a:t>продуктивного обучения</a:t>
            </a:r>
            <a:r>
              <a:rPr lang="ru-RU" sz="2200" b="1" dirty="0">
                <a:solidFill>
                  <a:prstClr val="black"/>
                </a:solidFill>
                <a:latin typeface="Times New Roman" panose="02020603050405020304" pitchFamily="18" charset="0"/>
                <a:cs typeface="Times New Roman" panose="02020603050405020304" pitchFamily="18" charset="0"/>
              </a:rPr>
              <a:t> </a:t>
            </a:r>
            <a:r>
              <a:rPr lang="ru-RU" sz="2200" dirty="0">
                <a:solidFill>
                  <a:prstClr val="black"/>
                </a:solidFill>
                <a:latin typeface="Times New Roman" panose="02020603050405020304" pitchFamily="18" charset="0"/>
                <a:cs typeface="Times New Roman" panose="02020603050405020304" pitchFamily="18" charset="0"/>
              </a:rPr>
              <a:t>в условиях </a:t>
            </a:r>
            <a:r>
              <a:rPr lang="ru-RU" sz="2200" b="1" i="1" dirty="0">
                <a:solidFill>
                  <a:prstClr val="black"/>
                </a:solidFill>
                <a:latin typeface="Times New Roman" panose="02020603050405020304" pitchFamily="18" charset="0"/>
                <a:cs typeface="Times New Roman" panose="02020603050405020304" pitchFamily="18" charset="0"/>
              </a:rPr>
              <a:t>системно-</a:t>
            </a:r>
            <a:r>
              <a:rPr lang="ru-RU" sz="2200" b="1" i="1" dirty="0" err="1">
                <a:solidFill>
                  <a:prstClr val="black"/>
                </a:solidFill>
                <a:latin typeface="Times New Roman" panose="02020603050405020304" pitchFamily="18" charset="0"/>
                <a:cs typeface="Times New Roman" panose="02020603050405020304" pitchFamily="18" charset="0"/>
              </a:rPr>
              <a:t>деятельностного</a:t>
            </a:r>
            <a:r>
              <a:rPr lang="ru-RU" sz="2200" b="1" i="1" dirty="0">
                <a:solidFill>
                  <a:prstClr val="black"/>
                </a:solidFill>
                <a:latin typeface="Times New Roman" panose="02020603050405020304" pitchFamily="18" charset="0"/>
                <a:cs typeface="Times New Roman" panose="02020603050405020304" pitchFamily="18" charset="0"/>
              </a:rPr>
              <a:t> подхода</a:t>
            </a:r>
            <a:r>
              <a:rPr lang="ru-RU" sz="2200" b="1" dirty="0">
                <a:solidFill>
                  <a:prstClr val="black"/>
                </a:solidFill>
                <a:latin typeface="Times New Roman" panose="02020603050405020304" pitchFamily="18" charset="0"/>
                <a:cs typeface="Times New Roman" panose="02020603050405020304" pitchFamily="18" charset="0"/>
              </a:rPr>
              <a:t>.</a:t>
            </a:r>
            <a:endParaRPr lang="ru-RU" dirty="0">
              <a:solidFill>
                <a:schemeClr val="tx2">
                  <a:lumMod val="50000"/>
                </a:schemeClr>
              </a:solidFill>
            </a:endParaRPr>
          </a:p>
        </p:txBody>
      </p:sp>
    </p:spTree>
    <p:extLst>
      <p:ext uri="{BB962C8B-B14F-4D97-AF65-F5344CB8AC3E}">
        <p14:creationId xmlns:p14="http://schemas.microsoft.com/office/powerpoint/2010/main" val="18468889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latin typeface="Times New Roman" panose="02020603050405020304" pitchFamily="18" charset="0"/>
                <a:cs typeface="Times New Roman" panose="02020603050405020304" pitchFamily="18" charset="0"/>
              </a:rPr>
              <a:t>Проблемы,  влияющие на качество образования в начальной школе</a:t>
            </a:r>
            <a:endParaRPr lang="ru-RU" dirty="0">
              <a:solidFill>
                <a:schemeClr val="tx2">
                  <a:lumMod val="50000"/>
                </a:schemeClr>
              </a:solidFill>
            </a:endParaRPr>
          </a:p>
        </p:txBody>
      </p:sp>
      <p:sp>
        <p:nvSpPr>
          <p:cNvPr id="3" name="Объект 2"/>
          <p:cNvSpPr>
            <a:spLocks noGrp="1"/>
          </p:cNvSpPr>
          <p:nvPr>
            <p:ph idx="1"/>
          </p:nvPr>
        </p:nvSpPr>
        <p:spPr>
          <a:xfrm>
            <a:off x="539552" y="1628800"/>
            <a:ext cx="8229600" cy="4525963"/>
          </a:xfrm>
        </p:spPr>
        <p:txBody>
          <a:bodyPr>
            <a:normAutofit fontScale="92500" lnSpcReduction="20000"/>
          </a:bodyPr>
          <a:lstStyle/>
          <a:p>
            <a:pPr lvl="0"/>
            <a:r>
              <a:rPr lang="ru-RU" dirty="0">
                <a:latin typeface="Times New Roman" panose="02020603050405020304" pitchFamily="18" charset="0"/>
                <a:cs typeface="Times New Roman" panose="02020603050405020304" pitchFamily="18" charset="0"/>
              </a:rPr>
              <a:t>отсутствие интереса у большинства детей к решению задач;</a:t>
            </a:r>
          </a:p>
          <a:p>
            <a:pPr lvl="0"/>
            <a:r>
              <a:rPr lang="ru-RU" dirty="0">
                <a:latin typeface="Times New Roman" panose="02020603050405020304" pitchFamily="18" charset="0"/>
                <a:cs typeface="Times New Roman" panose="02020603050405020304" pitchFamily="18" charset="0"/>
              </a:rPr>
              <a:t>низкий уровень самостоятельности учащихся при решении текстовых задач;</a:t>
            </a:r>
          </a:p>
          <a:p>
            <a:pPr lvl="0"/>
            <a:r>
              <a:rPr lang="ru-RU" dirty="0">
                <a:latin typeface="Times New Roman" panose="02020603050405020304" pitchFamily="18" charset="0"/>
                <a:cs typeface="Times New Roman" panose="02020603050405020304" pitchFamily="18" charset="0"/>
              </a:rPr>
              <a:t>неумение следовать прочитанной инструкции, ярко выраженное в неспособности внимательно прочитать текст и выделить последовательность действий, а также выполнить работу от начала до конца в соответствии с заданием;</a:t>
            </a:r>
          </a:p>
          <a:p>
            <a:pPr lvl="0"/>
            <a:r>
              <a:rPr lang="ru-RU" dirty="0">
                <a:latin typeface="Times New Roman" panose="02020603050405020304" pitchFamily="18" charset="0"/>
                <a:cs typeface="Times New Roman" panose="02020603050405020304" pitchFamily="18" charset="0"/>
              </a:rPr>
              <a:t>неумение решать задачи незнакомого типа</a:t>
            </a:r>
            <a:endParaRPr lang="ru-RU" dirty="0">
              <a:solidFill>
                <a:srgbClr val="C00000"/>
              </a:solidFill>
            </a:endParaRPr>
          </a:p>
        </p:txBody>
      </p:sp>
    </p:spTree>
    <p:extLst>
      <p:ext uri="{BB962C8B-B14F-4D97-AF65-F5344CB8AC3E}">
        <p14:creationId xmlns:p14="http://schemas.microsoft.com/office/powerpoint/2010/main" val="11323573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400" b="1" dirty="0">
                <a:solidFill>
                  <a:prstClr val="black"/>
                </a:solidFill>
                <a:latin typeface="Times New Roman" panose="02020603050405020304" pitchFamily="18" charset="0"/>
                <a:cs typeface="Times New Roman" panose="02020603050405020304" pitchFamily="18" charset="0"/>
              </a:rPr>
              <a:t>ЭТАПЫ ПРИМЕНЕНИЯ ТЕХНОЛОГИИ ПРОДУКТИВНОГО ЧТЕНИЯ НА УРОКАХ МАТЕМАТИКИ </a:t>
            </a:r>
            <a:r>
              <a:rPr lang="ru-RU" sz="2800" b="1" dirty="0">
                <a:solidFill>
                  <a:prstClr val="black"/>
                </a:solidFill>
                <a:latin typeface="Times New Roman" panose="02020603050405020304" pitchFamily="18" charset="0"/>
                <a:cs typeface="Times New Roman" panose="02020603050405020304" pitchFamily="18" charset="0"/>
              </a:rPr>
              <a:t/>
            </a:r>
            <a:br>
              <a:rPr lang="ru-RU" sz="2800" b="1" dirty="0">
                <a:solidFill>
                  <a:prstClr val="black"/>
                </a:solidFill>
                <a:latin typeface="Times New Roman" panose="02020603050405020304" pitchFamily="18" charset="0"/>
                <a:cs typeface="Times New Roman" panose="02020603050405020304" pitchFamily="18" charset="0"/>
              </a:rPr>
            </a:br>
            <a:r>
              <a:rPr lang="ru-RU" sz="2400" b="1" dirty="0">
                <a:solidFill>
                  <a:prstClr val="black"/>
                </a:solidFill>
                <a:latin typeface="Times New Roman" panose="02020603050405020304" pitchFamily="18" charset="0"/>
                <a:cs typeface="Times New Roman" panose="02020603050405020304" pitchFamily="18" charset="0"/>
              </a:rPr>
              <a:t>(1-4 класс)</a:t>
            </a:r>
            <a:endParaRPr lang="ru-RU" dirty="0">
              <a:solidFill>
                <a:schemeClr val="tx2">
                  <a:lumMod val="50000"/>
                </a:schemeClr>
              </a:solidFill>
            </a:endParaRPr>
          </a:p>
        </p:txBody>
      </p:sp>
      <p:sp>
        <p:nvSpPr>
          <p:cNvPr id="3" name="Объект 2"/>
          <p:cNvSpPr>
            <a:spLocks noGrp="1"/>
          </p:cNvSpPr>
          <p:nvPr>
            <p:ph idx="1"/>
          </p:nvPr>
        </p:nvSpPr>
        <p:spPr/>
        <p:txBody>
          <a:bodyPr>
            <a:normAutofit/>
          </a:bodyPr>
          <a:lstStyle/>
          <a:p>
            <a:pPr marL="742950" indent="-742950">
              <a:buAutoNum type="arabicPeriod"/>
            </a:pPr>
            <a:r>
              <a:rPr lang="ru-RU" dirty="0" smtClean="0">
                <a:solidFill>
                  <a:schemeClr val="tx2">
                    <a:lumMod val="50000"/>
                  </a:schemeClr>
                </a:solidFill>
              </a:rPr>
              <a:t> </a:t>
            </a:r>
            <a:r>
              <a:rPr lang="ru-RU" b="1" dirty="0">
                <a:latin typeface="Times New Roman" panose="02020603050405020304" pitchFamily="18" charset="0"/>
                <a:cs typeface="Times New Roman" panose="02020603050405020304" pitchFamily="18" charset="0"/>
              </a:rPr>
              <a:t>Этап мотивации: </a:t>
            </a:r>
            <a:r>
              <a:rPr lang="ru-RU" dirty="0">
                <a:latin typeface="Times New Roman" panose="02020603050405020304" pitchFamily="18" charset="0"/>
                <a:cs typeface="Times New Roman" panose="02020603050405020304" pitchFamily="18" charset="0"/>
              </a:rPr>
              <a:t>подготовка учащихся к чтению задачи. </a:t>
            </a:r>
          </a:p>
          <a:p>
            <a:pPr marL="742950" indent="-742950">
              <a:buAutoNum type="arabicPeriod"/>
            </a:pPr>
            <a:r>
              <a:rPr lang="ru-RU" b="1" dirty="0">
                <a:latin typeface="Times New Roman" panose="02020603050405020304" pitchFamily="18" charset="0"/>
                <a:cs typeface="Times New Roman" panose="02020603050405020304" pitchFamily="18" charset="0"/>
              </a:rPr>
              <a:t>Этап учебных действий:</a:t>
            </a:r>
            <a:r>
              <a:rPr lang="ru-RU" dirty="0">
                <a:latin typeface="Times New Roman" panose="02020603050405020304" pitchFamily="18" charset="0"/>
                <a:cs typeface="Times New Roman" panose="02020603050405020304" pitchFamily="18" charset="0"/>
              </a:rPr>
              <a:t> организация самостоятельного прочтения задачи. </a:t>
            </a:r>
          </a:p>
          <a:p>
            <a:pPr marL="742950" indent="-742950">
              <a:buAutoNum type="arabicPeriod"/>
            </a:pPr>
            <a:r>
              <a:rPr lang="ru-RU" b="1" dirty="0">
                <a:latin typeface="Times New Roman" panose="02020603050405020304" pitchFamily="18" charset="0"/>
                <a:cs typeface="Times New Roman" panose="02020603050405020304" pitchFamily="18" charset="0"/>
              </a:rPr>
              <a:t>Этап оценки и контроля решения учебной задачи: </a:t>
            </a:r>
            <a:r>
              <a:rPr lang="ru-RU" dirty="0">
                <a:latin typeface="Times New Roman" panose="02020603050405020304" pitchFamily="18" charset="0"/>
                <a:cs typeface="Times New Roman" panose="02020603050405020304" pitchFamily="18" charset="0"/>
              </a:rPr>
              <a:t>проверка результатов самостоятельного чтения и решения задачи.  </a:t>
            </a:r>
          </a:p>
          <a:p>
            <a:pPr marL="0" indent="0">
              <a:buNone/>
            </a:pPr>
            <a:endParaRPr lang="ru-RU" dirty="0"/>
          </a:p>
          <a:p>
            <a:pPr marL="0" indent="0">
              <a:buNone/>
            </a:pPr>
            <a:endParaRPr lang="ru-RU" dirty="0"/>
          </a:p>
          <a:p>
            <a:pPr marL="0" indent="0">
              <a:buNone/>
            </a:pPr>
            <a:endParaRPr lang="ru-RU" dirty="0"/>
          </a:p>
        </p:txBody>
      </p:sp>
    </p:spTree>
    <p:extLst>
      <p:ext uri="{BB962C8B-B14F-4D97-AF65-F5344CB8AC3E}">
        <p14:creationId xmlns:p14="http://schemas.microsoft.com/office/powerpoint/2010/main" val="11845490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spcBef>
                <a:spcPct val="20000"/>
              </a:spcBef>
            </a:pPr>
            <a:r>
              <a:rPr lang="ru-RU" sz="2000" b="1" dirty="0">
                <a:solidFill>
                  <a:prstClr val="black"/>
                </a:solidFill>
                <a:latin typeface="Times New Roman" panose="02020603050405020304" pitchFamily="18" charset="0"/>
                <a:ea typeface="+mn-ea"/>
                <a:cs typeface="Times New Roman" panose="02020603050405020304" pitchFamily="18" charset="0"/>
              </a:rPr>
              <a:t>ПРИМЕР ПОЭТАПНОГО ПРИМЕНЕНИЯ ТЕХНОЛОГИИ ПРОДУКТИВНОГО ЧТЕНИЯ НА УРОКАХ МАТЕМАТИКИ </a:t>
            </a:r>
            <a:r>
              <a:rPr lang="ru-RU" sz="1900" b="1" dirty="0">
                <a:solidFill>
                  <a:prstClr val="black"/>
                </a:solidFill>
                <a:latin typeface="Times New Roman" panose="02020603050405020304" pitchFamily="18" charset="0"/>
                <a:ea typeface="+mn-ea"/>
                <a:cs typeface="Times New Roman" panose="02020603050405020304" pitchFamily="18" charset="0"/>
              </a:rPr>
              <a:t>( 1 класс)</a:t>
            </a:r>
            <a:br>
              <a:rPr lang="ru-RU" sz="1900" b="1" dirty="0">
                <a:solidFill>
                  <a:prstClr val="black"/>
                </a:solidFill>
                <a:latin typeface="Times New Roman" panose="02020603050405020304" pitchFamily="18" charset="0"/>
                <a:ea typeface="+mn-ea"/>
                <a:cs typeface="Times New Roman" panose="02020603050405020304" pitchFamily="18" charset="0"/>
              </a:rPr>
            </a:br>
            <a:r>
              <a:rPr lang="ru-RU" sz="1900" b="1" dirty="0">
                <a:solidFill>
                  <a:prstClr val="black"/>
                </a:solidFill>
                <a:latin typeface="Times New Roman" panose="02020603050405020304" pitchFamily="18" charset="0"/>
                <a:ea typeface="+mn-ea"/>
                <a:cs typeface="Times New Roman" panose="02020603050405020304" pitchFamily="18" charset="0"/>
              </a:rPr>
              <a:t/>
            </a:r>
            <a:br>
              <a:rPr lang="ru-RU" sz="1900" b="1" dirty="0">
                <a:solidFill>
                  <a:prstClr val="black"/>
                </a:solidFill>
                <a:latin typeface="Times New Roman" panose="02020603050405020304" pitchFamily="18" charset="0"/>
                <a:ea typeface="+mn-ea"/>
                <a:cs typeface="Times New Roman" panose="02020603050405020304" pitchFamily="18" charset="0"/>
              </a:rPr>
            </a:br>
            <a:endParaRPr lang="ru-RU" dirty="0">
              <a:solidFill>
                <a:schemeClr val="tx2">
                  <a:lumMod val="50000"/>
                </a:schemeClr>
              </a:solidFill>
            </a:endParaRPr>
          </a:p>
        </p:txBody>
      </p:sp>
      <p:sp>
        <p:nvSpPr>
          <p:cNvPr id="3" name="Объект 2"/>
          <p:cNvSpPr>
            <a:spLocks noGrp="1"/>
          </p:cNvSpPr>
          <p:nvPr>
            <p:ph idx="1"/>
          </p:nvPr>
        </p:nvSpPr>
        <p:spPr/>
        <p:txBody>
          <a:bodyPr>
            <a:normAutofit fontScale="40000" lnSpcReduction="20000"/>
          </a:bodyPr>
          <a:lstStyle/>
          <a:p>
            <a:pPr marL="0" indent="0" algn="just">
              <a:buNone/>
            </a:pPr>
            <a:r>
              <a:rPr lang="ru-RU" dirty="0" smtClean="0">
                <a:solidFill>
                  <a:srgbClr val="C00000"/>
                </a:solidFill>
              </a:rPr>
              <a:t> </a:t>
            </a:r>
            <a:r>
              <a:rPr lang="ru-RU" sz="4200" b="1" dirty="0">
                <a:latin typeface="Times New Roman" panose="02020603050405020304" pitchFamily="18" charset="0"/>
                <a:cs typeface="Times New Roman" panose="02020603050405020304" pitchFamily="18" charset="0"/>
              </a:rPr>
              <a:t>1. Этап мотивации: </a:t>
            </a:r>
            <a:r>
              <a:rPr lang="ru-RU" sz="4200" dirty="0">
                <a:latin typeface="Times New Roman" panose="02020603050405020304" pitchFamily="18" charset="0"/>
                <a:cs typeface="Times New Roman" panose="02020603050405020304" pitchFamily="18" charset="0"/>
              </a:rPr>
              <a:t>На доске записаны (числа 3 и 7, знаки + и – ).</a:t>
            </a:r>
          </a:p>
          <a:p>
            <a:pPr marL="0" indent="0" algn="just">
              <a:buNone/>
            </a:pPr>
            <a:r>
              <a:rPr lang="ru-RU" sz="4200" dirty="0">
                <a:latin typeface="Times New Roman" panose="02020603050405020304" pitchFamily="18" charset="0"/>
                <a:cs typeface="Times New Roman" panose="02020603050405020304" pitchFamily="18" charset="0"/>
              </a:rPr>
              <a:t>- Какие знаки можно вставить в схему( ? * ?) вместо вопросительных знаков и звёздочки, чтобы записать действие с числами? Составь по схеме свою запись и прочитай её по-разному. Расскажите, с каким случаем из жизни может быть связана ваша запись. </a:t>
            </a:r>
          </a:p>
          <a:p>
            <a:pPr marL="0" indent="0" algn="just">
              <a:buNone/>
            </a:pPr>
            <a:r>
              <a:rPr lang="ru-RU" sz="4200" dirty="0">
                <a:latin typeface="Times New Roman" panose="02020603050405020304" pitchFamily="18" charset="0"/>
                <a:cs typeface="Times New Roman" panose="02020603050405020304" pitchFamily="18" charset="0"/>
              </a:rPr>
              <a:t>- Читая задачи, подумайте, правильно ли утверждать, что записи, составленные по этой схеме к первой и второй задачам, будут одинаковые?</a:t>
            </a:r>
          </a:p>
          <a:p>
            <a:pPr marL="0" indent="0" algn="just">
              <a:buNone/>
            </a:pPr>
            <a:r>
              <a:rPr lang="ru-RU" sz="4200" b="1" dirty="0">
                <a:latin typeface="Times New Roman" panose="02020603050405020304" pitchFamily="18" charset="0"/>
                <a:cs typeface="Times New Roman" panose="02020603050405020304" pitchFamily="18" charset="0"/>
              </a:rPr>
              <a:t>2. Этап учебных действий:</a:t>
            </a:r>
            <a:endParaRPr lang="ru-RU" sz="4200" dirty="0">
              <a:latin typeface="Times New Roman" panose="02020603050405020304" pitchFamily="18" charset="0"/>
              <a:cs typeface="Times New Roman" panose="02020603050405020304" pitchFamily="18" charset="0"/>
            </a:endParaRPr>
          </a:p>
          <a:p>
            <a:pPr marL="0" lvl="0" indent="0" algn="just">
              <a:buNone/>
            </a:pPr>
            <a:r>
              <a:rPr lang="ru-RU" sz="4200" dirty="0">
                <a:latin typeface="Times New Roman" panose="02020603050405020304" pitchFamily="18" charset="0"/>
                <a:cs typeface="Times New Roman" panose="02020603050405020304" pitchFamily="18" charset="0"/>
              </a:rPr>
              <a:t>У Аллы 7 астр и 3 розы. Сколько всего цветов у Аллы?</a:t>
            </a:r>
          </a:p>
          <a:p>
            <a:pPr marL="0" lvl="0" indent="0" algn="just">
              <a:buNone/>
            </a:pPr>
            <a:r>
              <a:rPr lang="ru-RU" sz="4200" dirty="0">
                <a:latin typeface="Times New Roman" panose="02020603050405020304" pitchFamily="18" charset="0"/>
                <a:cs typeface="Times New Roman" panose="02020603050405020304" pitchFamily="18" charset="0"/>
              </a:rPr>
              <a:t>У Аллы 7 цветов: 3 розы, а остальные астры. Сколько астр у Аллы?</a:t>
            </a:r>
          </a:p>
          <a:p>
            <a:pPr marL="0" indent="0" algn="just">
              <a:buNone/>
            </a:pPr>
            <a:r>
              <a:rPr lang="ru-RU" sz="4200" b="1" dirty="0">
                <a:latin typeface="Times New Roman" panose="02020603050405020304" pitchFamily="18" charset="0"/>
                <a:cs typeface="Times New Roman" panose="02020603050405020304" pitchFamily="18" charset="0"/>
              </a:rPr>
              <a:t>3. Этап оценки и контроля решения учебной задачи:</a:t>
            </a:r>
            <a:endParaRPr lang="ru-RU" sz="4200" dirty="0">
              <a:latin typeface="Times New Roman" panose="02020603050405020304" pitchFamily="18" charset="0"/>
              <a:cs typeface="Times New Roman" panose="02020603050405020304" pitchFamily="18" charset="0"/>
            </a:endParaRPr>
          </a:p>
          <a:p>
            <a:pPr marL="0" indent="0" algn="just">
              <a:buNone/>
            </a:pPr>
            <a:r>
              <a:rPr lang="ru-RU" sz="4200" dirty="0">
                <a:latin typeface="Times New Roman" panose="02020603050405020304" pitchFamily="18" charset="0"/>
                <a:cs typeface="Times New Roman" panose="02020603050405020304" pitchFamily="18" charset="0"/>
              </a:rPr>
              <a:t>-Кто согласен, что записи о действиях с числами будут одинаковыми? Объясните с помощью текста задачи, что вы правы. Кто думает, что записи будут отличаться? Подтвердите словами текста задачи свою правоту. Кто понял, что ошибался? Какое объяснение заставило вас изменить мнение? Как вы думаете, что стало для вас ловушкой, из-за которой вы ошибались?</a:t>
            </a:r>
          </a:p>
          <a:p>
            <a:pPr marL="0" indent="0">
              <a:buNone/>
            </a:pPr>
            <a:endParaRPr lang="ru-RU" sz="4200" dirty="0"/>
          </a:p>
        </p:txBody>
      </p:sp>
    </p:spTree>
    <p:extLst>
      <p:ext uri="{BB962C8B-B14F-4D97-AF65-F5344CB8AC3E}">
        <p14:creationId xmlns:p14="http://schemas.microsoft.com/office/powerpoint/2010/main" val="5332153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lvl="0">
              <a:spcBef>
                <a:spcPts val="0"/>
              </a:spcBef>
            </a:pPr>
            <a:r>
              <a:rPr lang="ru-RU" sz="1400" b="1" dirty="0">
                <a:solidFill>
                  <a:prstClr val="black"/>
                </a:solidFill>
                <a:latin typeface="Times New Roman" panose="02020603050405020304" pitchFamily="18" charset="0"/>
                <a:ea typeface="+mn-ea"/>
                <a:cs typeface="Times New Roman" panose="02020603050405020304" pitchFamily="18" charset="0"/>
              </a:rPr>
              <a:t>ПРИМЕР ПОЭТАПНОГО ПРИМЕНЕНИЯ ТЕХНОЛОГИИ ПРОДУКТИВНОГО ЧТЕНИЯ НА УРОКАХ МАТЕМАТИКИ  (2 класс)</a:t>
            </a:r>
            <a:r>
              <a:rPr lang="ru-RU" sz="1400" b="1" u="sng" dirty="0">
                <a:solidFill>
                  <a:prstClr val="black"/>
                </a:solidFill>
                <a:latin typeface="Times New Roman" panose="02020603050405020304" pitchFamily="18" charset="0"/>
                <a:ea typeface="+mn-ea"/>
                <a:cs typeface="Times New Roman" panose="02020603050405020304" pitchFamily="18" charset="0"/>
              </a:rPr>
              <a:t/>
            </a:r>
            <a:br>
              <a:rPr lang="ru-RU" sz="1400" b="1" u="sng" dirty="0">
                <a:solidFill>
                  <a:prstClr val="black"/>
                </a:solidFill>
                <a:latin typeface="Times New Roman" panose="02020603050405020304" pitchFamily="18" charset="0"/>
                <a:ea typeface="+mn-ea"/>
                <a:cs typeface="Times New Roman" panose="02020603050405020304" pitchFamily="18" charset="0"/>
              </a:rPr>
            </a:br>
            <a:endParaRPr lang="ru-RU" sz="1400" dirty="0">
              <a:solidFill>
                <a:schemeClr val="tx2">
                  <a:lumMod val="50000"/>
                </a:schemeClr>
              </a:solidFill>
            </a:endParaRPr>
          </a:p>
        </p:txBody>
      </p:sp>
      <p:sp>
        <p:nvSpPr>
          <p:cNvPr id="3" name="Объект 2"/>
          <p:cNvSpPr>
            <a:spLocks noGrp="1"/>
          </p:cNvSpPr>
          <p:nvPr>
            <p:ph idx="1"/>
          </p:nvPr>
        </p:nvSpPr>
        <p:spPr/>
        <p:txBody>
          <a:bodyPr>
            <a:normAutofit fontScale="40000" lnSpcReduction="20000"/>
          </a:bodyPr>
          <a:lstStyle/>
          <a:p>
            <a:pPr marL="0" indent="0" algn="just">
              <a:buNone/>
            </a:pPr>
            <a:r>
              <a:rPr lang="ru-RU" b="1" dirty="0">
                <a:latin typeface="Times New Roman" panose="02020603050405020304" pitchFamily="18" charset="0"/>
                <a:cs typeface="Times New Roman" panose="02020603050405020304" pitchFamily="18" charset="0"/>
              </a:rPr>
              <a:t>1. Этап мотивации</a:t>
            </a:r>
            <a:r>
              <a:rPr lang="ru-RU" dirty="0">
                <a:latin typeface="Times New Roman" panose="02020603050405020304" pitchFamily="18" charset="0"/>
                <a:cs typeface="Times New Roman" panose="02020603050405020304" pitchFamily="18" charset="0"/>
              </a:rPr>
              <a:t> : демонстрируется  краткая запись задачи:</a:t>
            </a:r>
          </a:p>
          <a:p>
            <a:pPr marL="0" indent="0" algn="just">
              <a:buNone/>
            </a:pPr>
            <a:r>
              <a:rPr lang="ru-RU" dirty="0">
                <a:latin typeface="Times New Roman" panose="02020603050405020304" pitchFamily="18" charset="0"/>
                <a:cs typeface="Times New Roman" panose="02020603050405020304" pitchFamily="18" charset="0"/>
              </a:rPr>
              <a:t>Серые кролики – в 3 клетках.</a:t>
            </a:r>
          </a:p>
          <a:p>
            <a:pPr marL="0" indent="0" algn="just">
              <a:buNone/>
            </a:pPr>
            <a:r>
              <a:rPr lang="ru-RU" dirty="0">
                <a:latin typeface="Times New Roman" panose="02020603050405020304" pitchFamily="18" charset="0"/>
                <a:cs typeface="Times New Roman" panose="02020603050405020304" pitchFamily="18" charset="0"/>
              </a:rPr>
              <a:t>Белые кролики - ?</a:t>
            </a:r>
          </a:p>
          <a:p>
            <a:pPr marL="0" indent="0" algn="just">
              <a:buNone/>
            </a:pPr>
            <a:r>
              <a:rPr lang="ru-RU" dirty="0">
                <a:latin typeface="Times New Roman" panose="02020603050405020304" pitchFamily="18" charset="0"/>
                <a:cs typeface="Times New Roman" panose="02020603050405020304" pitchFamily="18" charset="0"/>
              </a:rPr>
              <a:t>Учащимся задают вопросы: «Можете ли вы решить задачу, опираясь на данные ? </a:t>
            </a:r>
            <a:r>
              <a:rPr lang="ru-RU" dirty="0" err="1">
                <a:latin typeface="Times New Roman" panose="02020603050405020304" pitchFamily="18" charset="0"/>
                <a:cs typeface="Times New Roman" panose="02020603050405020304" pitchFamily="18" charset="0"/>
              </a:rPr>
              <a:t>Почему?.Подумаем</a:t>
            </a:r>
            <a:r>
              <a:rPr lang="ru-RU" dirty="0">
                <a:latin typeface="Times New Roman" panose="02020603050405020304" pitchFamily="18" charset="0"/>
                <a:cs typeface="Times New Roman" panose="02020603050405020304" pitchFamily="18" charset="0"/>
              </a:rPr>
              <a:t>, как исправить эту запись.  Составим для  себя памятку, в которой укажем, что надо искать, читая задачу, и как это записать, чтобы всё важное для решения было перед глазами».</a:t>
            </a:r>
          </a:p>
          <a:p>
            <a:pPr marL="0" indent="0" algn="just">
              <a:buNone/>
            </a:pPr>
            <a:r>
              <a:rPr lang="ru-RU" b="1" dirty="0">
                <a:solidFill>
                  <a:schemeClr val="accent6">
                    <a:lumMod val="50000"/>
                  </a:schemeClr>
                </a:solidFill>
                <a:latin typeface="Times New Roman" panose="02020603050405020304" pitchFamily="18" charset="0"/>
                <a:cs typeface="Times New Roman" panose="02020603050405020304" pitchFamily="18" charset="0"/>
              </a:rPr>
              <a:t>ПАМЯТКА:</a:t>
            </a:r>
          </a:p>
          <a:p>
            <a:pPr marL="0" indent="0" algn="just">
              <a:buNone/>
            </a:pPr>
            <a:r>
              <a:rPr lang="ru-RU" dirty="0">
                <a:solidFill>
                  <a:schemeClr val="accent6">
                    <a:lumMod val="50000"/>
                  </a:schemeClr>
                </a:solidFill>
                <a:latin typeface="Times New Roman" panose="02020603050405020304" pitchFamily="18" charset="0"/>
                <a:cs typeface="Times New Roman" panose="02020603050405020304" pitchFamily="18" charset="0"/>
              </a:rPr>
              <a:t>Читая, ищи:</a:t>
            </a:r>
          </a:p>
          <a:p>
            <a:pPr lvl="0" algn="just"/>
            <a:r>
              <a:rPr lang="ru-RU" dirty="0">
                <a:solidFill>
                  <a:schemeClr val="accent6">
                    <a:lumMod val="50000"/>
                  </a:schemeClr>
                </a:solidFill>
                <a:latin typeface="Times New Roman" panose="02020603050405020304" pitchFamily="18" charset="0"/>
                <a:cs typeface="Times New Roman" panose="02020603050405020304" pitchFamily="18" charset="0"/>
              </a:rPr>
              <a:t>что обозначают известные числа;</a:t>
            </a:r>
          </a:p>
          <a:p>
            <a:pPr lvl="0" algn="just"/>
            <a:r>
              <a:rPr lang="ru-RU" dirty="0">
                <a:solidFill>
                  <a:schemeClr val="accent6">
                    <a:lumMod val="50000"/>
                  </a:schemeClr>
                </a:solidFill>
                <a:latin typeface="Times New Roman" panose="02020603050405020304" pitchFamily="18" charset="0"/>
                <a:cs typeface="Times New Roman" panose="02020603050405020304" pitchFamily="18" charset="0"/>
              </a:rPr>
              <a:t>что обозначают неизвестные числа;</a:t>
            </a:r>
          </a:p>
          <a:p>
            <a:pPr lvl="0" algn="just"/>
            <a:r>
              <a:rPr lang="ru-RU" dirty="0">
                <a:solidFill>
                  <a:schemeClr val="accent6">
                    <a:lumMod val="50000"/>
                  </a:schemeClr>
                </a:solidFill>
                <a:latin typeface="Times New Roman" panose="02020603050405020304" pitchFamily="18" charset="0"/>
                <a:cs typeface="Times New Roman" panose="02020603050405020304" pitchFamily="18" charset="0"/>
              </a:rPr>
              <a:t>какое неизвестное главное, а какое промежуточное;</a:t>
            </a:r>
          </a:p>
          <a:p>
            <a:pPr lvl="0" algn="just"/>
            <a:r>
              <a:rPr lang="ru-RU" dirty="0">
                <a:solidFill>
                  <a:schemeClr val="accent6">
                    <a:lumMod val="50000"/>
                  </a:schemeClr>
                </a:solidFill>
                <a:latin typeface="Times New Roman" panose="02020603050405020304" pitchFamily="18" charset="0"/>
                <a:cs typeface="Times New Roman" panose="02020603050405020304" pitchFamily="18" charset="0"/>
              </a:rPr>
              <a:t>как связаны известные величины с неизвестными.</a:t>
            </a:r>
          </a:p>
          <a:p>
            <a:pPr algn="just"/>
            <a:endParaRPr lang="ru-RU" dirty="0">
              <a:latin typeface="Times New Roman" panose="02020603050405020304" pitchFamily="18" charset="0"/>
              <a:cs typeface="Times New Roman" panose="02020603050405020304" pitchFamily="18" charset="0"/>
            </a:endParaRPr>
          </a:p>
          <a:p>
            <a:pPr marL="0" indent="0" algn="just">
              <a:buNone/>
            </a:pPr>
            <a:r>
              <a:rPr lang="ru-RU" b="1" dirty="0">
                <a:latin typeface="Times New Roman" panose="02020603050405020304" pitchFamily="18" charset="0"/>
                <a:cs typeface="Times New Roman" panose="02020603050405020304" pitchFamily="18" charset="0"/>
              </a:rPr>
              <a:t>2. Этап учебных действий</a:t>
            </a:r>
            <a:endParaRPr lang="ru-RU" dirty="0">
              <a:latin typeface="Times New Roman" panose="02020603050405020304" pitchFamily="18" charset="0"/>
              <a:cs typeface="Times New Roman" panose="02020603050405020304" pitchFamily="18" charset="0"/>
            </a:endParaRPr>
          </a:p>
          <a:p>
            <a:pPr marL="0" indent="0" algn="just">
              <a:buNone/>
            </a:pPr>
            <a:r>
              <a:rPr lang="ru-RU" dirty="0">
                <a:latin typeface="Times New Roman" panose="02020603050405020304" pitchFamily="18" charset="0"/>
                <a:cs typeface="Times New Roman" panose="02020603050405020304" pitchFamily="18" charset="0"/>
              </a:rPr>
              <a:t>Ученики самостоятельно  читают задачу: « У Димы было 15 кроликов. Серые кролики размещались в 3 клетках по 4 кролика в каждой. Остальные кролики были белые и сидели в отдельной клетке. Сколько белых кроликов у Димы?»</a:t>
            </a:r>
          </a:p>
          <a:p>
            <a:pPr marL="0" indent="0" algn="just">
              <a:buNone/>
            </a:pPr>
            <a:r>
              <a:rPr lang="ru-RU" b="1" dirty="0">
                <a:latin typeface="Times New Roman" panose="02020603050405020304" pitchFamily="18" charset="0"/>
                <a:cs typeface="Times New Roman" panose="02020603050405020304" pitchFamily="18" charset="0"/>
              </a:rPr>
              <a:t>3. Этап оценки и контроля решения учебной задачи</a:t>
            </a:r>
            <a:endParaRPr lang="ru-RU" dirty="0">
              <a:latin typeface="Times New Roman" panose="02020603050405020304" pitchFamily="18" charset="0"/>
              <a:cs typeface="Times New Roman" panose="02020603050405020304" pitchFamily="18" charset="0"/>
            </a:endParaRPr>
          </a:p>
          <a:p>
            <a:pPr marL="0" indent="0" algn="just">
              <a:buNone/>
            </a:pPr>
            <a:r>
              <a:rPr lang="ru-RU" dirty="0">
                <a:latin typeface="Times New Roman" panose="02020603050405020304" pitchFamily="18" charset="0"/>
                <a:cs typeface="Times New Roman" panose="02020603050405020304" pitchFamily="18" charset="0"/>
              </a:rPr>
              <a:t>-Что должно быть изменено в записи , чтобы в ней было видно всё необходимое для решения задачи? Почему? Как можно с опорой на исправленную краткую запись решить задачу? </a:t>
            </a:r>
          </a:p>
          <a:p>
            <a:pPr marL="0" indent="0" algn="just">
              <a:buNone/>
            </a:pPr>
            <a:r>
              <a:rPr lang="ru-RU" dirty="0">
                <a:latin typeface="Times New Roman" panose="02020603050405020304" pitchFamily="18" charset="0"/>
                <a:cs typeface="Times New Roman" panose="02020603050405020304" pitchFamily="18" charset="0"/>
              </a:rPr>
              <a:t>Ученики решают задачу, проверяют полученное решение и оценивают краткую запись как вспомогательное средство. </a:t>
            </a:r>
          </a:p>
          <a:p>
            <a:endParaRPr lang="ru-RU" dirty="0"/>
          </a:p>
        </p:txBody>
      </p:sp>
    </p:spTree>
    <p:extLst>
      <p:ext uri="{BB962C8B-B14F-4D97-AF65-F5344CB8AC3E}">
        <p14:creationId xmlns:p14="http://schemas.microsoft.com/office/powerpoint/2010/main" val="34557662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Задача 4класс</a:t>
            </a:r>
            <a:endParaRPr lang="ru-RU" dirty="0">
              <a:solidFill>
                <a:schemeClr val="tx2">
                  <a:lumMod val="50000"/>
                </a:schemeClr>
              </a:solidFill>
            </a:endParaRPr>
          </a:p>
        </p:txBody>
      </p:sp>
      <p:sp>
        <p:nvSpPr>
          <p:cNvPr id="3" name="Объект 2"/>
          <p:cNvSpPr>
            <a:spLocks noGrp="1"/>
          </p:cNvSpPr>
          <p:nvPr>
            <p:ph sz="half" idx="1"/>
          </p:nvPr>
        </p:nvSpPr>
        <p:spPr/>
        <p:txBody>
          <a:bodyPr>
            <a:normAutofit fontScale="62500" lnSpcReduction="20000"/>
          </a:bodyPr>
          <a:lstStyle/>
          <a:p>
            <a:r>
              <a:rPr lang="ru-RU" dirty="0">
                <a:solidFill>
                  <a:srgbClr val="C00000"/>
                </a:solidFill>
                <a:latin typeface="Times New Roman" pitchFamily="18" charset="0"/>
                <a:cs typeface="Times New Roman" pitchFamily="18" charset="0"/>
              </a:rPr>
              <a:t> У фермера на одной пасеке 85 ульев, а на другой  55 ульев. С первой пасеки сняли        на 1620 кг мёда   больше, чем со второй.  Сколько килограммов  мёда сняли с             каждой  пасеки, если с каждого улья  получали мёда поровну?(</a:t>
            </a:r>
            <a:r>
              <a:rPr lang="ru-RU" dirty="0">
                <a:latin typeface="Times New Roman" pitchFamily="18" charset="0"/>
                <a:cs typeface="Times New Roman" pitchFamily="18" charset="0"/>
              </a:rPr>
              <a:t>сначала медленно   читаем текст задачи по частям</a:t>
            </a:r>
          </a:p>
          <a:p>
            <a:endParaRPr lang="ru-RU" dirty="0">
              <a:latin typeface="Times New Roman" pitchFamily="18" charset="0"/>
              <a:cs typeface="Times New Roman" pitchFamily="18" charset="0"/>
            </a:endParaRPr>
          </a:p>
          <a:p>
            <a:r>
              <a:rPr lang="ru-RU" u="sng" dirty="0">
                <a:latin typeface="Times New Roman" pitchFamily="18" charset="0"/>
                <a:cs typeface="Times New Roman" pitchFamily="18" charset="0"/>
              </a:rPr>
              <a:t>Повторное чтение первого предложения</a:t>
            </a:r>
            <a:r>
              <a:rPr lang="ru-RU" dirty="0">
                <a:latin typeface="Times New Roman" pitchFamily="18" charset="0"/>
                <a:cs typeface="Times New Roman" pitchFamily="18" charset="0"/>
              </a:rPr>
              <a:t>: Какая подтекстовая информация содержится в нём?</a:t>
            </a:r>
          </a:p>
          <a:p>
            <a:pPr marL="0" indent="0">
              <a:buNone/>
            </a:pPr>
            <a:r>
              <a:rPr lang="ru-RU" dirty="0">
                <a:solidFill>
                  <a:srgbClr val="C00000"/>
                </a:solidFill>
                <a:latin typeface="Times New Roman" pitchFamily="18" charset="0"/>
                <a:cs typeface="Times New Roman" pitchFamily="18" charset="0"/>
              </a:rPr>
              <a:t>(На пасеках разное количество ульев. На первой пасеке ульев больше, на второй меньше)</a:t>
            </a:r>
          </a:p>
          <a:p>
            <a:pPr marL="0" indent="0">
              <a:buNone/>
            </a:pPr>
            <a:endParaRPr lang="ru-RU" dirty="0">
              <a:solidFill>
                <a:schemeClr val="tx2">
                  <a:lumMod val="50000"/>
                </a:schemeClr>
              </a:solidFill>
            </a:endParaRPr>
          </a:p>
        </p:txBody>
      </p:sp>
      <p:sp>
        <p:nvSpPr>
          <p:cNvPr id="4" name="Объект 3"/>
          <p:cNvSpPr>
            <a:spLocks noGrp="1"/>
          </p:cNvSpPr>
          <p:nvPr>
            <p:ph sz="half" idx="2"/>
          </p:nvPr>
        </p:nvSpPr>
        <p:spPr/>
        <p:txBody>
          <a:bodyPr>
            <a:normAutofit fontScale="62500" lnSpcReduction="20000"/>
          </a:bodyPr>
          <a:lstStyle/>
          <a:p>
            <a:r>
              <a:rPr lang="ru-RU" dirty="0">
                <a:latin typeface="Times New Roman" pitchFamily="18" charset="0"/>
                <a:cs typeface="Times New Roman" pitchFamily="18" charset="0"/>
              </a:rPr>
              <a:t> Повторное чтение второго предложения:</a:t>
            </a:r>
          </a:p>
          <a:p>
            <a:pPr marL="0" indent="0">
              <a:buNone/>
            </a:pPr>
            <a:r>
              <a:rPr lang="ru-RU" dirty="0">
                <a:latin typeface="Times New Roman" pitchFamily="18" charset="0"/>
                <a:cs typeface="Times New Roman" pitchFamily="18" charset="0"/>
              </a:rPr>
              <a:t> Возник вопрос:  </a:t>
            </a:r>
            <a:r>
              <a:rPr lang="ru-RU" dirty="0">
                <a:solidFill>
                  <a:srgbClr val="C00000"/>
                </a:solidFill>
                <a:latin typeface="Times New Roman" pitchFamily="18" charset="0"/>
                <a:cs typeface="Times New Roman" pitchFamily="18" charset="0"/>
              </a:rPr>
              <a:t>Почему с первой пасеки собрали больше мёда? (Там больше ульев)</a:t>
            </a:r>
          </a:p>
          <a:p>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Теперь самое время вытащить концептуальную информацию</a:t>
            </a:r>
            <a:r>
              <a:rPr lang="ru-RU" dirty="0">
                <a:solidFill>
                  <a:srgbClr val="C00000"/>
                </a:solidFill>
                <a:latin typeface="Times New Roman" pitchFamily="18" charset="0"/>
                <a:cs typeface="Times New Roman" pitchFamily="18" charset="0"/>
              </a:rPr>
              <a:t>.(В каких ульях находятся 1620 кг мёда?) Эти 1620кг содержатся в ульях, которые являются разностью.</a:t>
            </a:r>
          </a:p>
          <a:p>
            <a:endParaRPr lang="ru-RU" dirty="0">
              <a:latin typeface="Times New Roman" pitchFamily="18" charset="0"/>
              <a:cs typeface="Times New Roman" pitchFamily="18" charset="0"/>
            </a:endParaRPr>
          </a:p>
          <a:p>
            <a:r>
              <a:rPr lang="ru-RU" dirty="0">
                <a:latin typeface="Times New Roman" pitchFamily="18" charset="0"/>
                <a:cs typeface="Times New Roman" pitchFamily="18" charset="0"/>
              </a:rPr>
              <a:t>Почему ученик не может решить задачу? Потому что не вычитал   главную мысль.</a:t>
            </a:r>
          </a:p>
          <a:p>
            <a:pPr>
              <a:buNone/>
            </a:pPr>
            <a:r>
              <a:rPr lang="ru-RU" dirty="0">
                <a:latin typeface="Times New Roman" pitchFamily="18" charset="0"/>
                <a:cs typeface="Times New Roman" pitchFamily="18" charset="0"/>
              </a:rPr>
              <a:t> </a:t>
            </a:r>
          </a:p>
          <a:p>
            <a:pPr>
              <a:buNone/>
            </a:pPr>
            <a:endParaRPr lang="ru-RU" dirty="0">
              <a:latin typeface="Times New Roman" pitchFamily="18" charset="0"/>
              <a:cs typeface="Times New Roman" pitchFamily="18" charset="0"/>
            </a:endParaRPr>
          </a:p>
          <a:p>
            <a:endParaRPr lang="ru-RU" dirty="0">
              <a:solidFill>
                <a:schemeClr val="tx2">
                  <a:lumMod val="50000"/>
                </a:schemeClr>
              </a:solidFill>
            </a:endParaRPr>
          </a:p>
        </p:txBody>
      </p:sp>
    </p:spTree>
    <p:extLst>
      <p:ext uri="{BB962C8B-B14F-4D97-AF65-F5344CB8AC3E}">
        <p14:creationId xmlns:p14="http://schemas.microsoft.com/office/powerpoint/2010/main" val="26230545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229600" cy="1143000"/>
          </a:xfrm>
        </p:spPr>
        <p:txBody>
          <a:bodyPr>
            <a:noAutofit/>
          </a:bodyPr>
          <a:lstStyle/>
          <a:p>
            <a:r>
              <a:rPr lang="ru-RU" sz="3600" b="1" dirty="0">
                <a:latin typeface="Times New Roman" panose="02020603050405020304" pitchFamily="18" charset="0"/>
                <a:cs typeface="Times New Roman" panose="02020603050405020304" pitchFamily="18" charset="0"/>
              </a:rPr>
              <a:t>Методические приёмы работы на этапе мотивации</a:t>
            </a:r>
            <a:endParaRPr lang="ru-RU" sz="3600" dirty="0">
              <a:solidFill>
                <a:schemeClr val="tx2">
                  <a:lumMod val="50000"/>
                </a:schemeClr>
              </a:solidFill>
            </a:endParaRPr>
          </a:p>
        </p:txBody>
      </p:sp>
      <p:sp>
        <p:nvSpPr>
          <p:cNvPr id="3" name="Объект 2"/>
          <p:cNvSpPr>
            <a:spLocks noGrp="1"/>
          </p:cNvSpPr>
          <p:nvPr>
            <p:ph idx="1"/>
          </p:nvPr>
        </p:nvSpPr>
        <p:spPr/>
        <p:txBody>
          <a:bodyPr>
            <a:normAutofit fontScale="47500" lnSpcReduction="20000"/>
          </a:bodyPr>
          <a:lstStyle/>
          <a:p>
            <a:pPr marL="0" indent="0">
              <a:buNone/>
            </a:pPr>
            <a:r>
              <a:rPr lang="ru-RU" sz="3400" b="1" dirty="0">
                <a:latin typeface="Times New Roman" panose="02020603050405020304" pitchFamily="18" charset="0"/>
                <a:cs typeface="Times New Roman" panose="02020603050405020304" pitchFamily="18" charset="0"/>
              </a:rPr>
              <a:t>1.  Приём «Знаю – Хочу узнать – Узнал» </a:t>
            </a:r>
            <a:r>
              <a:rPr lang="ru-RU" sz="3400" dirty="0">
                <a:latin typeface="Times New Roman" panose="02020603050405020304" pitchFamily="18" charset="0"/>
                <a:cs typeface="Times New Roman" panose="02020603050405020304" pitchFamily="18" charset="0"/>
              </a:rPr>
              <a:t> и заполнение таблицы З-Х-У направлены на развитие мыслительных способностей учащихся, выработку собственной позиции. Работу можно проводить устно и письменно с использованием таблицы. Ориентируясь на название первого столбца «Знаю о…», школьники обобщают имеющиеся у них знания по изучаемой теме (этап актуализации). Исходя  из своих интересов, они формулируют вопросы по данной теме, высказывают желание узнать что- либо новое (мотивационный этап) и заполняют второй столбец «Хочу узнать о..». В завершении изучения понятия или правила заполняется последний столбец «Узнал о…», в ходе чего ученики осуществляют рефлексию, обосновывают и систематизируют поступающие данные.</a:t>
            </a:r>
          </a:p>
          <a:p>
            <a:pPr marL="0" lvl="0" indent="0">
              <a:buNone/>
            </a:pPr>
            <a:r>
              <a:rPr lang="ru-RU" sz="3400" b="1" dirty="0">
                <a:latin typeface="Times New Roman" panose="02020603050405020304" pitchFamily="18" charset="0"/>
                <a:cs typeface="Times New Roman" panose="02020603050405020304" pitchFamily="18" charset="0"/>
              </a:rPr>
              <a:t>2. Приём преобразования </a:t>
            </a:r>
            <a:r>
              <a:rPr lang="ru-RU" sz="3400" dirty="0">
                <a:latin typeface="Times New Roman" panose="02020603050405020304" pitchFamily="18" charset="0"/>
                <a:cs typeface="Times New Roman" panose="02020603050405020304" pitchFamily="18" charset="0"/>
              </a:rPr>
              <a:t>лежит в основе осознания причинно-следственных связей между изучаемыми понятиями.  Действия учеников в ходе выполнения заданий направляются в основном указанием: «измени…», «представь…», «замени….».</a:t>
            </a:r>
          </a:p>
          <a:p>
            <a:pPr lvl="0"/>
            <a:r>
              <a:rPr lang="ru-RU" sz="3400" b="1" dirty="0">
                <a:latin typeface="Times New Roman" panose="02020603050405020304" pitchFamily="18" charset="0"/>
                <a:cs typeface="Times New Roman" panose="02020603050405020304" pitchFamily="18" charset="0"/>
              </a:rPr>
              <a:t>Приём преобразования вопроса. </a:t>
            </a:r>
            <a:r>
              <a:rPr lang="ru-RU" sz="3400" dirty="0">
                <a:latin typeface="Times New Roman" panose="02020603050405020304" pitchFamily="18" charset="0"/>
                <a:cs typeface="Times New Roman" panose="02020603050405020304" pitchFamily="18" charset="0"/>
              </a:rPr>
              <a:t>(Например: измени вопрос к задаче так, чтобы  задача решалась в 2 действия);</a:t>
            </a:r>
          </a:p>
          <a:p>
            <a:pPr lvl="0"/>
            <a:r>
              <a:rPr lang="ru-RU" sz="3400" b="1" dirty="0">
                <a:latin typeface="Times New Roman" panose="02020603050405020304" pitchFamily="18" charset="0"/>
                <a:cs typeface="Times New Roman" panose="02020603050405020304" pitchFamily="18" charset="0"/>
              </a:rPr>
              <a:t>Приём преобразования отношений в соответствии с математической записью.</a:t>
            </a:r>
            <a:r>
              <a:rPr lang="ru-RU" sz="3400" dirty="0">
                <a:latin typeface="Times New Roman" panose="02020603050405020304" pitchFamily="18" charset="0"/>
                <a:cs typeface="Times New Roman" panose="02020603050405020304" pitchFamily="18" charset="0"/>
              </a:rPr>
              <a:t> (Например: подумай, что можно изменить в тексте задачи, чтобы выражение  7-5   было её решением).</a:t>
            </a:r>
          </a:p>
          <a:p>
            <a:pPr marL="0" lvl="0" indent="0">
              <a:buNone/>
            </a:pPr>
            <a:r>
              <a:rPr lang="ru-RU" sz="3400" b="1" dirty="0">
                <a:latin typeface="Times New Roman" panose="02020603050405020304" pitchFamily="18" charset="0"/>
                <a:cs typeface="Times New Roman" panose="02020603050405020304" pitchFamily="18" charset="0"/>
              </a:rPr>
              <a:t>3. Приём « Верно, неверно». </a:t>
            </a:r>
            <a:r>
              <a:rPr lang="ru-RU" sz="3400" dirty="0">
                <a:latin typeface="Times New Roman" panose="02020603050405020304" pitchFamily="18" charset="0"/>
                <a:cs typeface="Times New Roman" panose="02020603050405020304" pitchFamily="18" charset="0"/>
              </a:rPr>
              <a:t>Учитель предлагает школьникам несколько утверждений и просит их выбрать верные, которые описывают заданную тему. Ученики должны обосновать свой выбор</a:t>
            </a:r>
            <a:r>
              <a:rPr lang="ru-RU"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590154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b="1" dirty="0">
                <a:solidFill>
                  <a:prstClr val="black"/>
                </a:solidFill>
                <a:latin typeface="Times New Roman" panose="02020603050405020304" pitchFamily="18" charset="0"/>
                <a:cs typeface="Times New Roman" panose="02020603050405020304" pitchFamily="18" charset="0"/>
              </a:rPr>
              <a:t>Методические приёмы работы на этапе учебных действий</a:t>
            </a:r>
            <a:endParaRPr lang="ru-RU" dirty="0">
              <a:solidFill>
                <a:schemeClr val="tx2">
                  <a:lumMod val="50000"/>
                </a:schemeClr>
              </a:solidFill>
            </a:endParaRPr>
          </a:p>
        </p:txBody>
      </p:sp>
      <p:sp>
        <p:nvSpPr>
          <p:cNvPr id="3" name="Объект 2"/>
          <p:cNvSpPr>
            <a:spLocks noGrp="1"/>
          </p:cNvSpPr>
          <p:nvPr>
            <p:ph idx="1"/>
          </p:nvPr>
        </p:nvSpPr>
        <p:spPr>
          <a:xfrm>
            <a:off x="467544" y="1412776"/>
            <a:ext cx="8229600" cy="4525963"/>
          </a:xfrm>
        </p:spPr>
        <p:txBody>
          <a:bodyPr>
            <a:noAutofit/>
          </a:bodyPr>
          <a:lstStyle/>
          <a:p>
            <a:pPr marL="0" lvl="0" indent="0">
              <a:buNone/>
            </a:pPr>
            <a:r>
              <a:rPr lang="ru-RU" sz="1400" b="1" dirty="0">
                <a:latin typeface="Times New Roman" panose="02020603050405020304" pitchFamily="18" charset="0"/>
                <a:cs typeface="Times New Roman" panose="02020603050405020304" pitchFamily="18" charset="0"/>
              </a:rPr>
              <a:t>1</a:t>
            </a:r>
            <a:r>
              <a:rPr lang="ru-RU" sz="1600" b="1" dirty="0">
                <a:latin typeface="Times New Roman" panose="02020603050405020304" pitchFamily="18" charset="0"/>
                <a:cs typeface="Times New Roman" panose="02020603050405020304" pitchFamily="18" charset="0"/>
              </a:rPr>
              <a:t>. Приём сравнения </a:t>
            </a:r>
            <a:r>
              <a:rPr lang="ru-RU" sz="1600" dirty="0">
                <a:latin typeface="Times New Roman" panose="02020603050405020304" pitchFamily="18" charset="0"/>
                <a:cs typeface="Times New Roman" panose="02020603050405020304" pitchFamily="18" charset="0"/>
              </a:rPr>
              <a:t>  « Сравни тексты задач. Чем они похожи? Чем различаются?» Сравнивая тексты задач, ученик устанавливает, что в них сюжет, числовые данные и вопрос одинаковые, но различаются задачи условием: в одном случае на 5 марок больше, а во втором на 5 меньше.</a:t>
            </a:r>
          </a:p>
          <a:p>
            <a:pPr marL="0" lvl="0" indent="0">
              <a:buNone/>
            </a:pPr>
            <a:r>
              <a:rPr lang="ru-RU" sz="1600" b="1" dirty="0">
                <a:latin typeface="Times New Roman" panose="02020603050405020304" pitchFamily="18" charset="0"/>
                <a:cs typeface="Times New Roman" panose="02020603050405020304" pitchFamily="18" charset="0"/>
              </a:rPr>
              <a:t>2. Приём конструирования </a:t>
            </a:r>
            <a:r>
              <a:rPr lang="ru-RU" sz="1600" dirty="0">
                <a:latin typeface="Times New Roman" panose="02020603050405020304" pitchFamily="18" charset="0"/>
                <a:cs typeface="Times New Roman" panose="02020603050405020304" pitchFamily="18" charset="0"/>
              </a:rPr>
              <a:t> способствует формированию умения самостоятельно устанавливать соответствия между предметными, графическими и символическими моделями, преобразовывать их в  математические.</a:t>
            </a:r>
          </a:p>
          <a:p>
            <a:pPr lvl="0">
              <a:buNone/>
            </a:pPr>
            <a:r>
              <a:rPr lang="ru-RU" sz="1600" b="1" dirty="0">
                <a:latin typeface="Times New Roman" panose="02020603050405020304" pitchFamily="18" charset="0"/>
                <a:cs typeface="Times New Roman" panose="02020603050405020304" pitchFamily="18" charset="0"/>
              </a:rPr>
              <a:t> </a:t>
            </a:r>
            <a:endParaRPr lang="ru-RU" sz="1600" dirty="0">
              <a:latin typeface="Times New Roman" panose="02020603050405020304" pitchFamily="18" charset="0"/>
              <a:cs typeface="Times New Roman" panose="02020603050405020304" pitchFamily="18" charset="0"/>
            </a:endParaRPr>
          </a:p>
          <a:p>
            <a:pPr marL="0" lvl="0" indent="0">
              <a:buNone/>
            </a:pPr>
            <a:r>
              <a:rPr lang="ru-RU" sz="1600" b="1" dirty="0">
                <a:latin typeface="Times New Roman" panose="02020603050405020304" pitchFamily="18" charset="0"/>
                <a:cs typeface="Times New Roman" panose="02020603050405020304" pitchFamily="18" charset="0"/>
              </a:rPr>
              <a:t>3. Приём «Прогноз»</a:t>
            </a:r>
            <a:r>
              <a:rPr lang="ru-RU" sz="1600" dirty="0">
                <a:latin typeface="Times New Roman" panose="02020603050405020304" pitchFamily="18" charset="0"/>
                <a:cs typeface="Times New Roman" panose="02020603050405020304" pitchFamily="18" charset="0"/>
              </a:rPr>
              <a:t> текст делится на смысловые части, а ученики прогнозируют его продолжение.</a:t>
            </a:r>
          </a:p>
          <a:p>
            <a:pPr marL="0" lvl="0" indent="0">
              <a:buNone/>
            </a:pPr>
            <a:r>
              <a:rPr lang="ru-RU" sz="1600" b="1" dirty="0">
                <a:latin typeface="Times New Roman" panose="02020603050405020304" pitchFamily="18" charset="0"/>
                <a:cs typeface="Times New Roman" panose="02020603050405020304" pitchFamily="18" charset="0"/>
              </a:rPr>
              <a:t>4. Приём «Сюжетная таблица» </a:t>
            </a:r>
            <a:r>
              <a:rPr lang="ru-RU" sz="1600" dirty="0">
                <a:latin typeface="Times New Roman" panose="02020603050405020304" pitchFamily="18" charset="0"/>
                <a:cs typeface="Times New Roman" panose="02020603050405020304" pitchFamily="18" charset="0"/>
              </a:rPr>
              <a:t>состоит в том, что, читая текст, ученик делает записи в таблице, создавая таким образом «скелет», модель текста задачи. Такой приём помогает школьникам воссоздавать прочитанный сюжет текста, структурировать свои мысли и прочитанную информацию. При этом они учатся анализировать текст, разбивать его на смысловые фрагменты.</a:t>
            </a:r>
          </a:p>
          <a:p>
            <a:pPr marL="0" lvl="0" indent="0">
              <a:buNone/>
            </a:pPr>
            <a:r>
              <a:rPr lang="ru-RU" sz="1600" b="1" dirty="0">
                <a:latin typeface="Times New Roman" panose="02020603050405020304" pitchFamily="18" charset="0"/>
                <a:cs typeface="Times New Roman" panose="02020603050405020304" pitchFamily="18" charset="0"/>
              </a:rPr>
              <a:t>5. Приём « Вставь пропущенные …</a:t>
            </a:r>
            <a:r>
              <a:rPr lang="ru-RU" sz="1600" dirty="0">
                <a:latin typeface="Times New Roman" panose="02020603050405020304" pitchFamily="18" charset="0"/>
                <a:cs typeface="Times New Roman" panose="02020603050405020304" pitchFamily="18" charset="0"/>
              </a:rPr>
              <a:t>»  напоминает задание с «окошками». Инструкции при его использовании могут быть такими: « Вставь пропущенные слова в текст задачи. Вставь пропущенные числа в текст задачи. Вставь пропущенные цифры. Вставь пропущенные знаки действий в решение задачи. Вставь пропущенные слова в правило. Вставь пропущенные слова в определение. Вставь пропущенные слова в таблицу, составленную по диаграмме».  </a:t>
            </a:r>
          </a:p>
          <a:p>
            <a:pPr marL="0" indent="0">
              <a:buNone/>
            </a:pP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2599687"/>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227</TotalTime>
  <Words>1294</Words>
  <Application>Microsoft Office PowerPoint</Application>
  <PresentationFormat>Экран (4:3)</PresentationFormat>
  <Paragraphs>81</Paragraphs>
  <Slides>11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11</vt:i4>
      </vt:variant>
    </vt:vector>
  </HeadingPairs>
  <TitlesOfParts>
    <vt:vector size="15" baseType="lpstr">
      <vt:lpstr>Arial</vt:lpstr>
      <vt:lpstr>Calibri</vt:lpstr>
      <vt:lpstr>Times New Roman</vt:lpstr>
      <vt:lpstr>Тема Office</vt:lpstr>
      <vt:lpstr>Приёмы работы с учебно-научным текстом на уроках математики</vt:lpstr>
      <vt:lpstr>Презентация PowerPoint</vt:lpstr>
      <vt:lpstr>Проблемы,  влияющие на качество образования в начальной школе</vt:lpstr>
      <vt:lpstr>ЭТАПЫ ПРИМЕНЕНИЯ ТЕХНОЛОГИИ ПРОДУКТИВНОГО ЧТЕНИЯ НА УРОКАХ МАТЕМАТИКИ  (1-4 класс)</vt:lpstr>
      <vt:lpstr>ПРИМЕР ПОЭТАПНОГО ПРИМЕНЕНИЯ ТЕХНОЛОГИИ ПРОДУКТИВНОГО ЧТЕНИЯ НА УРОКАХ МАТЕМАТИКИ ( 1 класс)  </vt:lpstr>
      <vt:lpstr>ПРИМЕР ПОЭТАПНОГО ПРИМЕНЕНИЯ ТЕХНОЛОГИИ ПРОДУКТИВНОГО ЧТЕНИЯ НА УРОКАХ МАТЕМАТИКИ  (2 класс) </vt:lpstr>
      <vt:lpstr>Задача 4класс</vt:lpstr>
      <vt:lpstr>Методические приёмы работы на этапе мотивации</vt:lpstr>
      <vt:lpstr>Методические приёмы работы на этапе учебных действий</vt:lpstr>
      <vt:lpstr>Методические приёмы работы на этапе  оценки и контроля решения учебной задачи </vt:lpstr>
      <vt:lpstr>СПИСОК ЛИТЕРАТУРЫ  1. Овчинникова, В. С. Как обучать младших школьников чтению текстовой задачи [Текст] / В. С. Овчинникова // Начальная школа.- 2014.- № 5. - С. 55-60. 2. Павлова, В. В. Компетентностный и деятельностный подходы в проектировании урока математики [Текст]  / В. В. Павлова // Начальная школа. - 2013. - №  2.- С. 11-17. 3. Смолеусова, Т. В. Развитие критического мышления средствами чтения и письма в математическом образовании [Текст] / Т. В. Смолеусова // Начальная школа. - 2015. - № 5. - С. 45-51. 4. Чиндилова, О. В. Технология продуктивного чтения на разных этапах непрерывного литературного образования в образовательной системе «Школа 2100» [Текст] : монография / О. В. Чиндилова. – М.: Баласс, 2010. – 208 с.  5. Учебник Математика для 1 класса М.И. Моро и др. Школа России 2015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Работа с текстом на уроках математики</dc:title>
  <dc:creator>Galay</dc:creator>
  <cp:lastModifiedBy>юрий батьков</cp:lastModifiedBy>
  <cp:revision>39</cp:revision>
  <dcterms:created xsi:type="dcterms:W3CDTF">2015-10-15T14:59:48Z</dcterms:created>
  <dcterms:modified xsi:type="dcterms:W3CDTF">2017-04-10T18:33:12Z</dcterms:modified>
</cp:coreProperties>
</file>