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Default Extension="docx" ContentType="application/vnd.openxmlformats-officedocument.wordprocessingml.document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95" r:id="rId2"/>
    <p:sldId id="256" r:id="rId3"/>
    <p:sldId id="257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7" r:id="rId12"/>
    <p:sldId id="279" r:id="rId13"/>
    <p:sldId id="280" r:id="rId14"/>
    <p:sldId id="281" r:id="rId15"/>
    <p:sldId id="282" r:id="rId16"/>
    <p:sldId id="259" r:id="rId17"/>
    <p:sldId id="258" r:id="rId18"/>
    <p:sldId id="260" r:id="rId19"/>
    <p:sldId id="262" r:id="rId20"/>
    <p:sldId id="288" r:id="rId21"/>
    <p:sldId id="264" r:id="rId22"/>
    <p:sldId id="263" r:id="rId23"/>
    <p:sldId id="283" r:id="rId24"/>
    <p:sldId id="266" r:id="rId25"/>
    <p:sldId id="267" r:id="rId26"/>
    <p:sldId id="268" r:id="rId27"/>
    <p:sldId id="289" r:id="rId28"/>
    <p:sldId id="290" r:id="rId29"/>
    <p:sldId id="291" r:id="rId30"/>
    <p:sldId id="292" r:id="rId31"/>
    <p:sldId id="293" r:id="rId32"/>
    <p:sldId id="286" r:id="rId33"/>
    <p:sldId id="294" r:id="rId34"/>
    <p:sldId id="265" r:id="rId35"/>
    <p:sldId id="284" r:id="rId36"/>
    <p:sldId id="285" r:id="rId37"/>
    <p:sldId id="287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FD46B9B4-316E-49A4-9662-385D5AE3A1FD}">
          <p14:sldIdLst>
            <p14:sldId id="295"/>
            <p14:sldId id="256"/>
            <p14:sldId id="257"/>
            <p14:sldId id="269"/>
            <p14:sldId id="270"/>
            <p14:sldId id="271"/>
            <p14:sldId id="272"/>
            <p14:sldId id="273"/>
            <p14:sldId id="274"/>
            <p14:sldId id="275"/>
            <p14:sldId id="277"/>
            <p14:sldId id="279"/>
            <p14:sldId id="280"/>
            <p14:sldId id="281"/>
            <p14:sldId id="282"/>
            <p14:sldId id="259"/>
            <p14:sldId id="258"/>
            <p14:sldId id="260"/>
            <p14:sldId id="262"/>
            <p14:sldId id="288"/>
            <p14:sldId id="264"/>
            <p14:sldId id="263"/>
            <p14:sldId id="283"/>
            <p14:sldId id="266"/>
            <p14:sldId id="267"/>
            <p14:sldId id="268"/>
            <p14:sldId id="289"/>
            <p14:sldId id="290"/>
            <p14:sldId id="291"/>
            <p14:sldId id="292"/>
            <p14:sldId id="293"/>
            <p14:sldId id="286"/>
            <p14:sldId id="294"/>
            <p14:sldId id="265"/>
            <p14:sldId id="284"/>
            <p14:sldId id="285"/>
            <p14:sldId id="287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FF00"/>
    <a:srgbClr val="FFFF99"/>
    <a:srgbClr val="FFFF66"/>
    <a:srgbClr val="33CC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7" d="100"/>
          <a:sy n="97" d="100"/>
        </p:scale>
        <p:origin x="-144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1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3075" y="1388175"/>
            <a:ext cx="10131425" cy="1456267"/>
          </a:xfrm>
        </p:spPr>
        <p:txBody>
          <a:bodyPr>
            <a:no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урок по физике: «Лампа накаливания. Электронагревательные приборы»</a:t>
            </a:r>
            <a:b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2021" y="4436772"/>
            <a:ext cx="10131425" cy="2421228"/>
          </a:xfrm>
        </p:spPr>
        <p:txBody>
          <a:bodyPr>
            <a:normAutofit/>
          </a:bodyPr>
          <a:lstStyle/>
          <a:p>
            <a:pPr algn="r"/>
            <a:r>
              <a:rPr lang="ru-RU" sz="4800" dirty="0" smtClean="0"/>
              <a:t>МОУ </a:t>
            </a:r>
            <a:r>
              <a:rPr lang="ru-RU" sz="4800" dirty="0" err="1" smtClean="0"/>
              <a:t>Янинская</a:t>
            </a:r>
            <a:r>
              <a:rPr lang="ru-RU" sz="4800" dirty="0" smtClean="0"/>
              <a:t> СОШ.</a:t>
            </a:r>
          </a:p>
          <a:p>
            <a:pPr algn="r"/>
            <a:r>
              <a:rPr lang="ru-RU" sz="4800" dirty="0" smtClean="0"/>
              <a:t> Учитель: Быкова Оксана Евгеньевна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xmlns="" val="594610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0499" y="545087"/>
            <a:ext cx="10131425" cy="3649133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FF9900"/>
                </a:solidFill>
              </a:rPr>
              <a:t>Ответ: Свободные электроны в металлах</a:t>
            </a:r>
            <a:endParaRPr lang="ru-RU" sz="5400" dirty="0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350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9891" y="583723"/>
            <a:ext cx="10131425" cy="3649133"/>
          </a:xfrm>
        </p:spPr>
        <p:txBody>
          <a:bodyPr>
            <a:normAutofit/>
          </a:bodyPr>
          <a:lstStyle/>
          <a:p>
            <a:r>
              <a:rPr lang="ru-RU" sz="6600" dirty="0" smtClean="0"/>
              <a:t>Какими величинами характеризуют электрический ток?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xmlns="" val="270851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6105" y="776906"/>
            <a:ext cx="10131425" cy="3649133"/>
          </a:xfrm>
        </p:spPr>
        <p:txBody>
          <a:bodyPr>
            <a:noAutofit/>
          </a:bodyPr>
          <a:lstStyle/>
          <a:p>
            <a:r>
              <a:rPr lang="ru-RU" sz="6000" dirty="0" smtClean="0">
                <a:solidFill>
                  <a:srgbClr val="FF9900"/>
                </a:solidFill>
              </a:rPr>
              <a:t>Ответ: Электрический ток характеризуют силой тока, напряжением и сопротивлением.</a:t>
            </a:r>
            <a:endParaRPr lang="ru-RU" sz="6000" dirty="0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7587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925" y="622360"/>
            <a:ext cx="10131425" cy="3649133"/>
          </a:xfrm>
        </p:spPr>
        <p:txBody>
          <a:bodyPr>
            <a:normAutofit/>
          </a:bodyPr>
          <a:lstStyle/>
          <a:p>
            <a:r>
              <a:rPr lang="ru-RU" sz="6600" dirty="0" smtClean="0"/>
              <a:t>О чем говорит закон Джоуля Ленца?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xmlns="" val="1586929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0195" y="854180"/>
            <a:ext cx="10131425" cy="3649133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FF9900"/>
                </a:solidFill>
              </a:rPr>
              <a:t>Ответ: Количество теплоты, выделяемое проводником, равно произведению квадрата силы тока, сопротивления и времени.</a:t>
            </a:r>
            <a:endParaRPr lang="ru-RU" sz="5400" dirty="0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3600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6763"/>
            <a:ext cx="8069667" cy="364966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69667" y="0"/>
            <a:ext cx="4134773" cy="3739554"/>
          </a:xfrm>
          <a:prstGeom prst="rect">
            <a:avLst/>
          </a:prstGeom>
        </p:spPr>
      </p:pic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723394"/>
            <a:ext cx="4221664" cy="3134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8" descr="tshain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21663" y="3679951"/>
            <a:ext cx="2668534" cy="317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066728" y="3785198"/>
            <a:ext cx="3125272" cy="3072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/>
          <p:cNvPicPr>
            <a:picLocks noGrp="1"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38741" y="3679951"/>
            <a:ext cx="2297549" cy="317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2508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608" y="270456"/>
            <a:ext cx="11449319" cy="6220496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>
                <a:latin typeface="Arial Black" panose="020B0A04020102020204" pitchFamily="34" charset="0"/>
              </a:rPr>
              <a:t>Лампа накаливания. Электронагревательные приборы</a:t>
            </a:r>
            <a:endParaRPr lang="ru-RU" sz="5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630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600" dirty="0" smtClean="0">
                <a:solidFill>
                  <a:srgbClr val="FFFF99"/>
                </a:solidFill>
              </a:rPr>
              <a:t>Цели и задачи урока</a:t>
            </a:r>
            <a:endParaRPr lang="ru-RU" sz="6600" dirty="0">
              <a:solidFill>
                <a:srgbClr val="FFFF99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sz="2800" dirty="0" smtClean="0">
              <a:solidFill>
                <a:srgbClr val="FFFF99"/>
              </a:solidFill>
            </a:endParaRPr>
          </a:p>
          <a:p>
            <a:r>
              <a:rPr lang="ru-RU" sz="3200" dirty="0" smtClean="0">
                <a:solidFill>
                  <a:srgbClr val="FFFF99"/>
                </a:solidFill>
              </a:rPr>
              <a:t>Изучение устройства различных типов ламп; физического принципа их работы</a:t>
            </a:r>
          </a:p>
          <a:p>
            <a:r>
              <a:rPr lang="ru-RU" sz="3200" dirty="0" smtClean="0">
                <a:solidFill>
                  <a:srgbClr val="FFFF99"/>
                </a:solidFill>
              </a:rPr>
              <a:t>Ознакомление с историей изобретения лампы накаливания</a:t>
            </a:r>
          </a:p>
          <a:p>
            <a:r>
              <a:rPr lang="ru-RU" sz="3200" dirty="0" smtClean="0">
                <a:solidFill>
                  <a:srgbClr val="FFFF99"/>
                </a:solidFill>
              </a:rPr>
              <a:t>Изучение примеров применения теплового действия электрического тока</a:t>
            </a:r>
            <a:endParaRPr lang="ru-RU" sz="3200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381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6061" y="515156"/>
            <a:ext cx="11513713" cy="6040191"/>
          </a:xfrm>
        </p:spPr>
        <p:txBody>
          <a:bodyPr/>
          <a:lstStyle/>
          <a:p>
            <a:pPr marL="0" indent="0">
              <a:buNone/>
            </a:pPr>
            <a:r>
              <a:rPr lang="ru-RU" sz="3200" dirty="0"/>
              <a:t>1.	Вольфрамовая спираль – основная часть современной лампы накаливания.</a:t>
            </a:r>
          </a:p>
          <a:p>
            <a:pPr marL="0" indent="0">
              <a:buNone/>
            </a:pPr>
            <a:r>
              <a:rPr lang="ru-RU" sz="3200" dirty="0"/>
              <a:t>2.	У вольфрама небольшое удельное сопротивление, поэтому он быстро нагревается при прохождении электрического тока</a:t>
            </a:r>
          </a:p>
          <a:p>
            <a:pPr marL="0" indent="0">
              <a:buNone/>
            </a:pPr>
            <a:r>
              <a:rPr lang="ru-RU" sz="3200" dirty="0"/>
              <a:t>3.	Вольфрам – тугоплавкий металл, поэтому он способен нагреваться до температуры свечения и не плавиться</a:t>
            </a:r>
          </a:p>
          <a:p>
            <a:pPr marL="0" indent="0">
              <a:buNone/>
            </a:pPr>
            <a:r>
              <a:rPr lang="ru-RU" sz="3200" dirty="0"/>
              <a:t>4.	Чтобы вольфрам не испарялся, из лампы выкачивают воздух.</a:t>
            </a:r>
          </a:p>
          <a:p>
            <a:pPr marL="0" indent="0">
              <a:buNone/>
            </a:pPr>
            <a:r>
              <a:rPr lang="ru-RU" sz="3200" dirty="0"/>
              <a:t>5.	Колбу лампы заполняют азотом или инертными газами, чтобы не допустить разрушения раскаленной нити.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266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8928" y="0"/>
            <a:ext cx="4513006" cy="68551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28065" y="2801"/>
            <a:ext cx="48445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84407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80622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97153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183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619432"/>
            <a:ext cx="5823877" cy="551267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23877" y="619433"/>
            <a:ext cx="6368123" cy="5512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8515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7127" y="381000"/>
            <a:ext cx="10354614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0355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92014444"/>
              </p:ext>
            </p:extLst>
          </p:nvPr>
        </p:nvGraphicFramePr>
        <p:xfrm>
          <a:off x="103032" y="161060"/>
          <a:ext cx="12840236" cy="6909442"/>
        </p:xfrm>
        <a:graphic>
          <a:graphicData uri="http://schemas.openxmlformats.org/presentationml/2006/ole">
            <p:oleObj spid="_x0000_s1032" name="Документ" r:id="rId3" imgW="6189222" imgH="4717609" progId="Word.Documen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038321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8221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2165" y="0"/>
            <a:ext cx="91476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657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671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3962400"/>
          </a:xfrm>
        </p:spPr>
        <p:txBody>
          <a:bodyPr>
            <a:normAutofit/>
          </a:bodyPr>
          <a:lstStyle/>
          <a:p>
            <a:r>
              <a:rPr lang="ru-RU" sz="6000" dirty="0" smtClean="0"/>
              <a:t>Что является основной частью нагревательного электрического прибора?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xmlns="" val="294704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5258937"/>
          </a:xfrm>
        </p:spPr>
        <p:txBody>
          <a:bodyPr>
            <a:noAutofit/>
          </a:bodyPr>
          <a:lstStyle/>
          <a:p>
            <a:r>
              <a:rPr lang="ru-RU" sz="7200" dirty="0" smtClean="0"/>
              <a:t>Что представляет собой нагревательный элемент?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xmlns="" val="305691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191069"/>
            <a:ext cx="10131425" cy="6073253"/>
          </a:xfrm>
        </p:spPr>
        <p:txBody>
          <a:bodyPr>
            <a:noAutofit/>
          </a:bodyPr>
          <a:lstStyle/>
          <a:p>
            <a:r>
              <a:rPr lang="ru-RU" sz="5400" dirty="0" smtClean="0"/>
              <a:t>Какие материалы удобнее всего использовать для изготовления нагревательных элементов?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xmlns="" val="358765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9600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Электрические явления</a:t>
            </a:r>
            <a:endParaRPr lang="ru-RU" sz="9600" dirty="0">
              <a:solidFill>
                <a:srgbClr val="FFFF66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381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573602" cy="5395415"/>
          </a:xfrm>
        </p:spPr>
        <p:txBody>
          <a:bodyPr>
            <a:normAutofit/>
          </a:bodyPr>
          <a:lstStyle/>
          <a:p>
            <a:pPr algn="ctr"/>
            <a:r>
              <a:rPr lang="ru-RU" sz="9600" dirty="0" smtClean="0"/>
              <a:t>Нихром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xmlns="" val="323799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928444" cy="5736609"/>
          </a:xfrm>
        </p:spPr>
        <p:txBody>
          <a:bodyPr>
            <a:normAutofit/>
          </a:bodyPr>
          <a:lstStyle/>
          <a:p>
            <a:r>
              <a:rPr lang="ru-RU" sz="6600" dirty="0" smtClean="0"/>
              <a:t>Какие свойства нихрома делают его удобными для изготовления нагревательного элемента?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xmlns="" val="1633278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300252"/>
            <a:ext cx="10131425" cy="1091820"/>
          </a:xfrm>
        </p:spPr>
        <p:txBody>
          <a:bodyPr/>
          <a:lstStyle/>
          <a:p>
            <a:pPr algn="ctr"/>
            <a:r>
              <a:rPr lang="ru-RU" dirty="0" smtClean="0"/>
              <a:t>Домашнее задание: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1" y="1514901"/>
            <a:ext cx="10131425" cy="4981433"/>
          </a:xfrm>
        </p:spPr>
        <p:txBody>
          <a:bodyPr>
            <a:noAutofit/>
          </a:bodyPr>
          <a:lstStyle/>
          <a:p>
            <a:r>
              <a:rPr lang="ru-RU" sz="3200" dirty="0" smtClean="0"/>
              <a:t>Небольшая часть параграфа 55 не была принята во внимание. Ваша задача внимательно прочитать еще раз текст и дополнить таблицу из конвертов под названием «ДОМАШНЯЯ» и ответить на вопрос: «Если для выделения </a:t>
            </a:r>
            <a:r>
              <a:rPr lang="ru-RU" sz="3200" b="1" dirty="0" smtClean="0"/>
              <a:t>большего количества </a:t>
            </a:r>
            <a:r>
              <a:rPr lang="ru-RU" sz="3200" dirty="0" smtClean="0"/>
              <a:t> тепла нужно, чтобы нагревательный элемент обладал большим удельным сопротивлением, то почему нагревательные элементы не изготавливают нагревательные элементы из фарфора или эбонита?»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3374018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48015" y="0"/>
            <a:ext cx="81398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6289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044" y="476518"/>
            <a:ext cx="12126671" cy="5898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8927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07725" y="0"/>
            <a:ext cx="56159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9247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3500" y="28575"/>
            <a:ext cx="9574906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1755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2437" y="4885386"/>
            <a:ext cx="8419563" cy="145626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8800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Спасибо за урок!</a:t>
            </a:r>
            <a:endParaRPr lang="ru-RU" sz="8800" dirty="0">
              <a:solidFill>
                <a:srgbClr val="00FF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151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98120"/>
            <a:ext cx="12192000" cy="646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425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6409" y="970090"/>
            <a:ext cx="10131425" cy="4632220"/>
          </a:xfrm>
        </p:spPr>
        <p:txBody>
          <a:bodyPr>
            <a:normAutofit/>
          </a:bodyPr>
          <a:lstStyle/>
          <a:p>
            <a:r>
              <a:rPr lang="ru-RU" sz="7200" dirty="0" smtClean="0"/>
              <a:t>Что представляет собой электрический ток?</a:t>
            </a:r>
          </a:p>
        </p:txBody>
      </p:sp>
    </p:spTree>
    <p:extLst>
      <p:ext uri="{BB962C8B-B14F-4D97-AF65-F5344CB8AC3E}">
        <p14:creationId xmlns:p14="http://schemas.microsoft.com/office/powerpoint/2010/main" xmlns="" val="320288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6258" y="673876"/>
            <a:ext cx="10131425" cy="3649133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rgbClr val="FF9900"/>
                </a:solidFill>
              </a:rPr>
              <a:t>Ответ: Электрический ток представляет собой упорядоченное </a:t>
            </a:r>
            <a:r>
              <a:rPr lang="ru-RU" sz="4400" dirty="0">
                <a:solidFill>
                  <a:srgbClr val="FF9900"/>
                </a:solidFill>
              </a:rPr>
              <a:t>д</a:t>
            </a:r>
            <a:r>
              <a:rPr lang="ru-RU" sz="4400" dirty="0" smtClean="0">
                <a:solidFill>
                  <a:srgbClr val="FF9900"/>
                </a:solidFill>
              </a:rPr>
              <a:t>вижение заряженных частиц.</a:t>
            </a:r>
            <a:endParaRPr lang="ru-RU" sz="4400" dirty="0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336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3530" y="1124636"/>
            <a:ext cx="10131425" cy="3649133"/>
          </a:xfrm>
        </p:spPr>
        <p:txBody>
          <a:bodyPr>
            <a:normAutofit/>
          </a:bodyPr>
          <a:lstStyle/>
          <a:p>
            <a:r>
              <a:rPr lang="ru-RU" sz="7200" dirty="0" smtClean="0"/>
              <a:t>Условия существования электрического тока?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xmlns="" val="259373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6409" y="905695"/>
            <a:ext cx="10131425" cy="3649133"/>
          </a:xfrm>
        </p:spPr>
        <p:txBody>
          <a:bodyPr>
            <a:normAutofit/>
          </a:bodyPr>
          <a:lstStyle/>
          <a:p>
            <a:r>
              <a:rPr lang="ru-RU" sz="6600" dirty="0" smtClean="0">
                <a:solidFill>
                  <a:srgbClr val="FF9900"/>
                </a:solidFill>
              </a:rPr>
              <a:t>Ответ</a:t>
            </a:r>
            <a:r>
              <a:rPr lang="ru-RU" sz="6600" dirty="0">
                <a:solidFill>
                  <a:srgbClr val="FF9900"/>
                </a:solidFill>
              </a:rPr>
              <a:t>: Электрическое поле, Свободные носители электрического з</a:t>
            </a:r>
            <a:r>
              <a:rPr lang="ru-RU" sz="6600" dirty="0" smtClean="0">
                <a:solidFill>
                  <a:srgbClr val="FF9900"/>
                </a:solidFill>
              </a:rPr>
              <a:t>аряда.</a:t>
            </a:r>
          </a:p>
        </p:txBody>
      </p:sp>
    </p:spTree>
    <p:extLst>
      <p:ext uri="{BB962C8B-B14F-4D97-AF65-F5344CB8AC3E}">
        <p14:creationId xmlns:p14="http://schemas.microsoft.com/office/powerpoint/2010/main" xmlns="" val="118791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6409" y="1034484"/>
            <a:ext cx="10131425" cy="3649133"/>
          </a:xfrm>
        </p:spPr>
        <p:txBody>
          <a:bodyPr>
            <a:normAutofit/>
          </a:bodyPr>
          <a:lstStyle/>
          <a:p>
            <a:r>
              <a:rPr lang="ru-RU" sz="7200" dirty="0" smtClean="0"/>
              <a:t>Приведите примеры носителей электрического заряда.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xmlns="" val="361757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ебеса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284</TotalTime>
  <Words>250</Words>
  <Application>Microsoft Office PowerPoint</Application>
  <PresentationFormat>Произвольный</PresentationFormat>
  <Paragraphs>33</Paragraphs>
  <Slides>37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9" baseType="lpstr">
      <vt:lpstr>Небеса</vt:lpstr>
      <vt:lpstr>Документ</vt:lpstr>
      <vt:lpstr>Открытый урок по физике: «Лампа накаливания. Электронагревательные приборы»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Лампа накаливания. Электронагревательные приборы</vt:lpstr>
      <vt:lpstr>Цели и задачи урока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Что является основной частью нагревательного электрического прибора?</vt:lpstr>
      <vt:lpstr>Что представляет собой нагревательный элемент?</vt:lpstr>
      <vt:lpstr>Какие материалы удобнее всего использовать для изготовления нагревательных элементов?</vt:lpstr>
      <vt:lpstr>Нихром</vt:lpstr>
      <vt:lpstr>Какие свойства нихрома делают его удобными для изготовления нагревательного элемента?</vt:lpstr>
      <vt:lpstr>Домашнее задание:</vt:lpstr>
      <vt:lpstr>Слайд 33</vt:lpstr>
      <vt:lpstr>Слайд 34</vt:lpstr>
      <vt:lpstr>Слайд 35</vt:lpstr>
      <vt:lpstr>Слайд 36</vt:lpstr>
      <vt:lpstr>Спасибо за урок!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Оксана Быкова</dc:creator>
  <cp:lastModifiedBy>Пользователь</cp:lastModifiedBy>
  <cp:revision>21</cp:revision>
  <dcterms:created xsi:type="dcterms:W3CDTF">2017-03-13T18:32:08Z</dcterms:created>
  <dcterms:modified xsi:type="dcterms:W3CDTF">2017-03-30T06:20:29Z</dcterms:modified>
</cp:coreProperties>
</file>