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7" r:id="rId10"/>
    <p:sldId id="274" r:id="rId11"/>
    <p:sldId id="275" r:id="rId12"/>
    <p:sldId id="266" r:id="rId13"/>
    <p:sldId id="268" r:id="rId14"/>
    <p:sldId id="277" r:id="rId15"/>
    <p:sldId id="269" r:id="rId16"/>
    <p:sldId id="270" r:id="rId17"/>
    <p:sldId id="271" r:id="rId18"/>
    <p:sldId id="276" r:id="rId19"/>
    <p:sldId id="278" r:id="rId20"/>
    <p:sldId id="27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7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507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092C4-3CE7-4B0A-80AE-33BEF6FD1511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760B0-5BD2-4279-944F-037F8F6D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106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60B0-5BD2-4279-944F-037F8F6D61F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510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60B0-5BD2-4279-944F-037F8F6D61F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510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60B0-5BD2-4279-944F-037F8F6D61F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510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60B0-5BD2-4279-944F-037F8F6D61F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510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60B0-5BD2-4279-944F-037F8F6D61F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510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60B0-5BD2-4279-944F-037F8F6D61F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510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60B0-5BD2-4279-944F-037F8F6D61F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510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1" y="188640"/>
            <a:ext cx="8937625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422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http://images.habervitrini.com/galeri/org/aerospb0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842680" cy="619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68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http://images.habervitrini.com/galeri/org/aerospb0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842680" cy="619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Горизонтальный свиток 6"/>
          <p:cNvSpPr/>
          <p:nvPr/>
        </p:nvSpPr>
        <p:spPr>
          <a:xfrm>
            <a:off x="264156" y="5869046"/>
            <a:ext cx="8652200" cy="83671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Птичий полёт над Дворцовой площадью.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22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Савельева\AppData\Local\Microsoft\Windows\Temporary Internet Files\Content.IE5\WK11P5ZR\raskalov.5a_0_5346c_44c33021_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8796217" cy="6525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xtLst/>
        </p:spPr>
      </p:pic>
    </p:spTree>
    <p:extLst>
      <p:ext uri="{BB962C8B-B14F-4D97-AF65-F5344CB8AC3E}">
        <p14:creationId xmlns:p14="http://schemas.microsoft.com/office/powerpoint/2010/main" val="365357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Савельева\AppData\Local\Microsoft\Windows\Temporary Internet Files\Content.IE5\WK11P5ZR\raskalov.5a_0_5346c_44c33021_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8796217" cy="6525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xtLst/>
        </p:spPr>
      </p:pic>
      <p:sp>
        <p:nvSpPr>
          <p:cNvPr id="4" name="Горизонтальный свиток 3"/>
          <p:cNvSpPr/>
          <p:nvPr/>
        </p:nvSpPr>
        <p:spPr>
          <a:xfrm>
            <a:off x="1013223" y="5829075"/>
            <a:ext cx="7128792" cy="83671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Сумерки </a:t>
            </a:r>
            <a:r>
              <a:rPr lang="ru-RU" sz="2800" b="1" dirty="0" smtClean="0">
                <a:solidFill>
                  <a:schemeClr val="tx1"/>
                </a:solidFill>
              </a:rPr>
              <a:t>у Петропавловской крепости.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01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Савельева\AppData\Local\Microsoft\Windows\Temporary Internet Files\Content.IE5\WK11P5ZR\raskalov.5a_0_5346c_44c33021_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8796217" cy="6525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xtLst/>
        </p:spPr>
      </p:pic>
      <p:sp>
        <p:nvSpPr>
          <p:cNvPr id="4" name="Горизонтальный свиток 3"/>
          <p:cNvSpPr/>
          <p:nvPr/>
        </p:nvSpPr>
        <p:spPr>
          <a:xfrm>
            <a:off x="251520" y="5445224"/>
            <a:ext cx="8724208" cy="1412776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«И </a:t>
            </a:r>
            <a:r>
              <a:rPr lang="ru-RU" sz="2800" b="1" dirty="0">
                <a:solidFill>
                  <a:schemeClr val="tx1"/>
                </a:solidFill>
              </a:rPr>
              <a:t>алым пухом </a:t>
            </a:r>
            <a:r>
              <a:rPr lang="ru-RU" sz="2800" b="1" dirty="0" err="1">
                <a:solidFill>
                  <a:schemeClr val="tx1"/>
                </a:solidFill>
              </a:rPr>
              <a:t>обхватя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Зеркальный </a:t>
            </a:r>
            <a:r>
              <a:rPr lang="ru-RU" sz="2800" b="1" dirty="0">
                <a:solidFill>
                  <a:schemeClr val="tx1"/>
                </a:solidFill>
              </a:rPr>
              <a:t>омут пенной </a:t>
            </a:r>
            <a:r>
              <a:rPr lang="ru-RU" sz="2800" b="1" dirty="0" smtClean="0">
                <a:solidFill>
                  <a:schemeClr val="tx1"/>
                </a:solidFill>
              </a:rPr>
              <a:t>нивы</a:t>
            </a:r>
            <a:r>
              <a:rPr lang="ru-RU" sz="2800" b="1" dirty="0">
                <a:solidFill>
                  <a:schemeClr val="tx1"/>
                </a:solidFill>
              </a:rPr>
              <a:t>» </a:t>
            </a:r>
            <a:r>
              <a:rPr lang="ru-RU" sz="2800" b="1" dirty="0" smtClean="0">
                <a:solidFill>
                  <a:schemeClr val="tx1"/>
                </a:solidFill>
              </a:rPr>
              <a:t>    </a:t>
            </a:r>
            <a:r>
              <a:rPr lang="ru-RU" sz="2800" b="1" i="1" dirty="0" smtClean="0">
                <a:solidFill>
                  <a:schemeClr val="tx1"/>
                </a:solidFill>
              </a:rPr>
              <a:t>Джон </a:t>
            </a:r>
            <a:r>
              <a:rPr lang="ru-RU" sz="2800" b="1" i="1" dirty="0" err="1">
                <a:solidFill>
                  <a:schemeClr val="tx1"/>
                </a:solidFill>
              </a:rPr>
              <a:t>Ричардс</a:t>
            </a:r>
            <a:endParaRPr lang="ru-RU" sz="28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51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НСавельева\Desktop\Исааки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260648"/>
            <a:ext cx="9036496" cy="602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44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НСавельева\Desktop\Исааки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260648"/>
            <a:ext cx="9036496" cy="602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Горизонтальный свиток 6"/>
          <p:cNvSpPr/>
          <p:nvPr/>
        </p:nvSpPr>
        <p:spPr>
          <a:xfrm>
            <a:off x="264156" y="5869046"/>
            <a:ext cx="8652200" cy="83671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Лунный  сон  Исаакиевского собора.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82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80" name="Picture 8" descr="http://photo-pano.spb.ru/photo/2/22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5" y="10039"/>
            <a:ext cx="9505471" cy="658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31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80" name="Picture 8" descr="http://photo-pano.spb.ru/photo/2/22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5" y="10039"/>
            <a:ext cx="9505471" cy="658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Горизонтальный свиток 5"/>
          <p:cNvSpPr/>
          <p:nvPr/>
        </p:nvSpPr>
        <p:spPr>
          <a:xfrm>
            <a:off x="-180528" y="5445224"/>
            <a:ext cx="9540946" cy="1412776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tx1"/>
                </a:solidFill>
              </a:rPr>
              <a:t>«И нас несет попутный ветер на крыльях </a:t>
            </a:r>
            <a:r>
              <a:rPr lang="ru-RU" sz="2800" b="1" dirty="0" smtClean="0">
                <a:solidFill>
                  <a:schemeClr val="tx1"/>
                </a:solidFill>
              </a:rPr>
              <a:t>алых парусов…»</a:t>
            </a:r>
            <a:endParaRPr lang="ru-RU" sz="2800" b="1" dirty="0">
              <a:solidFill>
                <a:schemeClr val="tx1"/>
              </a:solidFill>
            </a:endParaRPr>
          </a:p>
          <a:p>
            <a:pPr algn="r"/>
            <a:r>
              <a:rPr lang="ru-RU" sz="2800" b="1" dirty="0">
                <a:solidFill>
                  <a:schemeClr val="tx1"/>
                </a:solidFill>
              </a:rPr>
              <a:t>М</a:t>
            </a:r>
            <a:r>
              <a:rPr lang="ru-RU" sz="2800" b="1" dirty="0" smtClean="0">
                <a:solidFill>
                  <a:schemeClr val="tx1"/>
                </a:solidFill>
              </a:rPr>
              <a:t>юзикл </a:t>
            </a:r>
            <a:r>
              <a:rPr lang="ru-RU" sz="2800" b="1" dirty="0">
                <a:solidFill>
                  <a:schemeClr val="tx1"/>
                </a:solidFill>
              </a:rPr>
              <a:t>«Алые паруса»</a:t>
            </a:r>
          </a:p>
        </p:txBody>
      </p:sp>
    </p:spTree>
    <p:extLst>
      <p:ext uri="{BB962C8B-B14F-4D97-AF65-F5344CB8AC3E}">
        <p14:creationId xmlns:p14="http://schemas.microsoft.com/office/powerpoint/2010/main" val="13458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87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760640" cy="6825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Вертикальный свиток 4"/>
          <p:cNvSpPr/>
          <p:nvPr/>
        </p:nvSpPr>
        <p:spPr>
          <a:xfrm>
            <a:off x="6084168" y="404664"/>
            <a:ext cx="3240360" cy="6264696"/>
          </a:xfrm>
          <a:prstGeom prst="vertic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845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758608"/>
              </p:ext>
            </p:extLst>
          </p:nvPr>
        </p:nvGraphicFramePr>
        <p:xfrm>
          <a:off x="228600" y="1447800"/>
          <a:ext cx="8610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419600"/>
              </a:tblGrid>
              <a:tr h="50799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НАРИЦАТЕЛЬНЫЕ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СОБСТВЕННЫЕ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33959"/>
            <a:ext cx="8937625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542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87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760640" cy="6825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Вертикальный свиток 4"/>
          <p:cNvSpPr/>
          <p:nvPr/>
        </p:nvSpPr>
        <p:spPr>
          <a:xfrm>
            <a:off x="6084168" y="404664"/>
            <a:ext cx="3240360" cy="6264696"/>
          </a:xfrm>
          <a:prstGeom prst="vertic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«Быть </a:t>
            </a:r>
            <a:r>
              <a:rPr lang="ru-RU" sz="3200" b="1" dirty="0"/>
              <a:t>сильным хорошо, </a:t>
            </a:r>
          </a:p>
          <a:p>
            <a:pPr algn="ctr"/>
            <a:r>
              <a:rPr lang="ru-RU" sz="3200" b="1" dirty="0"/>
              <a:t>Быть умным лучше вдвое</a:t>
            </a:r>
            <a:r>
              <a:rPr lang="ru-RU" sz="3200" b="1" dirty="0" smtClean="0"/>
              <a:t>.»</a:t>
            </a:r>
          </a:p>
          <a:p>
            <a:pPr algn="ctr"/>
            <a:r>
              <a:rPr lang="ru-RU" sz="3200" b="1" dirty="0" err="1" smtClean="0"/>
              <a:t>И.А.Крылов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92808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686026"/>
              </p:ext>
            </p:extLst>
          </p:nvPr>
        </p:nvGraphicFramePr>
        <p:xfrm>
          <a:off x="228600" y="1447800"/>
          <a:ext cx="8610600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419600"/>
              </a:tblGrid>
              <a:tr h="50799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НАРИЦАТЕЛЬНЫЕ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СОБСТВЕННЫЕ</a:t>
                      </a:r>
                      <a:endParaRPr lang="ru-RU" sz="3200" dirty="0"/>
                    </a:p>
                  </a:txBody>
                  <a:tcPr/>
                </a:tc>
              </a:tr>
              <a:tr h="111760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/>
                        <a:t>Обозначают группы однородных предметов, общие понятия</a:t>
                      </a:r>
                      <a:endParaRPr lang="ru-RU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Называют (именуют) индивидуальные предметы</a:t>
                      </a:r>
                      <a:endParaRPr lang="ru-RU" sz="2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33959"/>
            <a:ext cx="8937625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00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841519"/>
              </p:ext>
            </p:extLst>
          </p:nvPr>
        </p:nvGraphicFramePr>
        <p:xfrm>
          <a:off x="228600" y="1447800"/>
          <a:ext cx="8610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419600"/>
              </a:tblGrid>
              <a:tr h="50799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НАРИЦАТЕЛЬНЫЕ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СОБСТВЕННЫЕ</a:t>
                      </a:r>
                      <a:endParaRPr lang="ru-RU" sz="3200" dirty="0"/>
                    </a:p>
                  </a:txBody>
                  <a:tcPr/>
                </a:tc>
              </a:tr>
              <a:tr h="111760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/>
                        <a:t>Обозначают группы однородных предметов, общие понятия.</a:t>
                      </a:r>
                      <a:endParaRPr lang="ru-RU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Называют (именуют) индивидуальные предметы</a:t>
                      </a:r>
                      <a:endParaRPr lang="ru-RU" sz="2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/>
                        <a:t>Имеют лексическое значение</a:t>
                      </a:r>
                      <a:endParaRPr lang="ru-RU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имеют лексического</a:t>
                      </a:r>
                      <a:r>
                        <a:rPr lang="ru-RU" sz="2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значения</a:t>
                      </a:r>
                      <a:endParaRPr lang="ru-RU" sz="2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33959"/>
            <a:ext cx="8937625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56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61247"/>
              </p:ext>
            </p:extLst>
          </p:nvPr>
        </p:nvGraphicFramePr>
        <p:xfrm>
          <a:off x="228600" y="1447800"/>
          <a:ext cx="8610600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419600"/>
              </a:tblGrid>
              <a:tr h="50799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НАРИЦАТЕЛЬНЫЕ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СОБСТВЕННЫЕ</a:t>
                      </a:r>
                      <a:endParaRPr lang="ru-RU" sz="3200" dirty="0"/>
                    </a:p>
                  </a:txBody>
                  <a:tcPr/>
                </a:tc>
              </a:tr>
              <a:tr h="111760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/>
                        <a:t>Обозначают группы однородных предметов, общие понятия</a:t>
                      </a:r>
                      <a:endParaRPr lang="ru-RU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Называют (именуют) индивидуальные предметы</a:t>
                      </a:r>
                      <a:endParaRPr lang="ru-RU" sz="2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/>
                        <a:t>Имеют лексическое значение</a:t>
                      </a:r>
                      <a:endParaRPr lang="ru-RU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имеют лексического</a:t>
                      </a:r>
                      <a:r>
                        <a:rPr lang="ru-RU" sz="2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значения</a:t>
                      </a:r>
                      <a:endParaRPr lang="ru-RU" sz="2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/>
                        <a:t>Встретим в толковом словаре</a:t>
                      </a:r>
                      <a:endParaRPr lang="ru-RU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Встретим в специальных словарях, личных документах, на карте, туристических буклетах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33959"/>
            <a:ext cx="8937625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269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384204"/>
              </p:ext>
            </p:extLst>
          </p:nvPr>
        </p:nvGraphicFramePr>
        <p:xfrm>
          <a:off x="228600" y="1447800"/>
          <a:ext cx="86106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419600"/>
              </a:tblGrid>
              <a:tr h="50799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НАРИЦАТЕЛЬНЫЕ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СОБСТВЕННЫЕ</a:t>
                      </a:r>
                      <a:endParaRPr lang="ru-RU" sz="3200" dirty="0"/>
                    </a:p>
                  </a:txBody>
                  <a:tcPr/>
                </a:tc>
              </a:tr>
              <a:tr h="111760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/>
                        <a:t>Обозначают группы однородных предметов, общие понятия</a:t>
                      </a:r>
                      <a:endParaRPr lang="ru-RU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Называют (именуют) индивидуальные предметы</a:t>
                      </a:r>
                      <a:endParaRPr lang="ru-RU" sz="2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/>
                        <a:t>Имеют лексическое значение</a:t>
                      </a:r>
                      <a:endParaRPr lang="ru-RU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имеют лексического</a:t>
                      </a:r>
                      <a:r>
                        <a:rPr lang="ru-RU" sz="2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значения</a:t>
                      </a:r>
                      <a:endParaRPr lang="ru-RU" sz="2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/>
                        <a:t>Встретим в толковом словаре</a:t>
                      </a:r>
                      <a:endParaRPr lang="ru-RU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Встретим в специальных словарях, личных документах, на карте, туристических буклетах</a:t>
                      </a: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/>
                        <a:t>Пишутся со строчной буквы.</a:t>
                      </a:r>
                      <a:endParaRPr lang="ru-RU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Пишутся с заглавной буквы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33959"/>
            <a:ext cx="8937625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31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 descr="http://photo.qip.ru/photo/mihtimak.fotoplenka/150610055/xlarge/16317230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755"/>
            <a:ext cx="5976664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714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671967" cy="599035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город, где живут красота и любовь. Мы любим его за скромные, тихие улочки и удивляющие своей красотой проспекты, за белые ночи и гордые реки.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любим Санкт-Петербург за то, что с ним связаны имена Пушкина и Крылова, Чайковского и Римского-Корсакова. Нас поражают его величавые здания и сооружения – Исаакиевский собор и Эрмитаж, Русский музей и Адмиралтейство, Аничков мост и Медный всадник.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Неве строили талантливые архитекторы из Голландии, Италии, Франции, России. Они строили для нас. Нам и беречь этот город.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Ирис Ревю)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902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671967" cy="599035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Любимый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город, где живут красота и любовь. Мы любим его за скромные, тихие улочки и удивляющие своей красотой проспекты, за белые ночи и гордые реки.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любим Санкт-Петербург за то, что с ним связаны имена Пушкина и Крылова, Чайковского и Римского-Корсакова. Нас поражают его величавые здания и сооружения – Исаакиевский собор и Эрмитаж, Русский музей и Адмиралтейство, Аничков мост и Медный всадник.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Неве строили талантливые архитекторы из Голландии, Италии, Франции, России. Они строили для нас. Нам и беречь этот город.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Ирис Ревю)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678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191</Words>
  <Application>Microsoft Office PowerPoint</Application>
  <PresentationFormat>Экран (4:3)</PresentationFormat>
  <Paragraphs>57</Paragraphs>
  <Slides>20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Игорь</cp:lastModifiedBy>
  <cp:revision>18</cp:revision>
  <dcterms:created xsi:type="dcterms:W3CDTF">2013-01-06T13:13:53Z</dcterms:created>
  <dcterms:modified xsi:type="dcterms:W3CDTF">2016-01-18T16:27:04Z</dcterms:modified>
</cp:coreProperties>
</file>