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3" r:id="rId2"/>
    <p:sldId id="265" r:id="rId3"/>
    <p:sldId id="262" r:id="rId4"/>
    <p:sldId id="266" r:id="rId5"/>
    <p:sldId id="267" r:id="rId6"/>
    <p:sldId id="268" r:id="rId7"/>
    <p:sldId id="269" r:id="rId8"/>
    <p:sldId id="270" r:id="rId9"/>
    <p:sldId id="275" r:id="rId10"/>
    <p:sldId id="273" r:id="rId11"/>
    <p:sldId id="276" r:id="rId12"/>
    <p:sldId id="274" r:id="rId13"/>
    <p:sldId id="271" r:id="rId14"/>
    <p:sldId id="257" r:id="rId15"/>
    <p:sldId id="258" r:id="rId16"/>
    <p:sldId id="272" r:id="rId17"/>
    <p:sldId id="264" r:id="rId18"/>
    <p:sldId id="261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3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B601BD-6219-46D2-B324-33316F1BACE7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DAE272-91DB-449C-B9F3-79C37934B5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782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6750" y="4664075"/>
            <a:ext cx="5335588" cy="4419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/>
              <a:t>Эти задания ориентируют на использование групповых форм обучения.</a:t>
            </a:r>
          </a:p>
          <a:p>
            <a:r>
              <a:rPr lang="ru-RU" altLang="ru-RU" smtClean="0"/>
              <a:t> Дети обучаются разным способам получения и обработки информации, приобретают коммуникативные навыки,«учатся обучая»</a:t>
            </a:r>
          </a:p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050420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A2058-3CCD-45A5-9465-EFD45F78B2A9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8AFE-89F8-4B4C-B5E8-38A782597E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42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A2058-3CCD-45A5-9465-EFD45F78B2A9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8AFE-89F8-4B4C-B5E8-38A782597E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215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A2058-3CCD-45A5-9465-EFD45F78B2A9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8AFE-89F8-4B4C-B5E8-38A782597E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413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D4ADEB-0C1E-4C6D-91E2-EEBCA49E993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1563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A2058-3CCD-45A5-9465-EFD45F78B2A9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8AFE-89F8-4B4C-B5E8-38A782597E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724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A2058-3CCD-45A5-9465-EFD45F78B2A9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8AFE-89F8-4B4C-B5E8-38A782597E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6368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A2058-3CCD-45A5-9465-EFD45F78B2A9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8AFE-89F8-4B4C-B5E8-38A782597E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560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A2058-3CCD-45A5-9465-EFD45F78B2A9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8AFE-89F8-4B4C-B5E8-38A782597E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342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A2058-3CCD-45A5-9465-EFD45F78B2A9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8AFE-89F8-4B4C-B5E8-38A782597E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789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A2058-3CCD-45A5-9465-EFD45F78B2A9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8AFE-89F8-4B4C-B5E8-38A782597E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9559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A2058-3CCD-45A5-9465-EFD45F78B2A9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8AFE-89F8-4B4C-B5E8-38A782597E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4867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A2058-3CCD-45A5-9465-EFD45F78B2A9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8AFE-89F8-4B4C-B5E8-38A782597E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058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A2058-3CCD-45A5-9465-EFD45F78B2A9}" type="datetimeFigureOut">
              <a:rPr lang="ru-RU" smtClean="0"/>
              <a:t>08.06.2015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08AFE-89F8-4B4C-B5E8-38A782597E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59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62188" y="395289"/>
            <a:ext cx="8255000" cy="2986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800" b="1" i="1" dirty="0">
                <a:latin typeface="+mj-lt"/>
              </a:rPr>
              <a:t>«Единственная настоящая роскошь – это роскошь </a:t>
            </a:r>
          </a:p>
          <a:p>
            <a:pPr>
              <a:defRPr/>
            </a:pPr>
            <a:r>
              <a:rPr lang="ru-RU" sz="4800" b="1" i="1" dirty="0">
                <a:latin typeface="+mj-lt"/>
              </a:rPr>
              <a:t>человеческого общения»</a:t>
            </a:r>
          </a:p>
          <a:p>
            <a:pPr algn="r">
              <a:defRPr/>
            </a:pPr>
            <a:r>
              <a:rPr lang="ru-RU" sz="4400" b="1" dirty="0" err="1">
                <a:latin typeface="+mj-lt"/>
              </a:rPr>
              <a:t>Антуан</a:t>
            </a:r>
            <a:r>
              <a:rPr lang="ru-RU" sz="4400" b="1" dirty="0">
                <a:latin typeface="+mj-lt"/>
              </a:rPr>
              <a:t> де Сент-Экзюпери</a:t>
            </a:r>
          </a:p>
        </p:txBody>
      </p:sp>
    </p:spTree>
    <p:extLst>
      <p:ext uri="{BB962C8B-B14F-4D97-AF65-F5344CB8AC3E}">
        <p14:creationId xmlns:p14="http://schemas.microsoft.com/office/powerpoint/2010/main" val="133644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847362"/>
              </p:ext>
            </p:extLst>
          </p:nvPr>
        </p:nvGraphicFramePr>
        <p:xfrm>
          <a:off x="95251" y="85351"/>
          <a:ext cx="6524625" cy="6870192"/>
        </p:xfrm>
        <a:graphic>
          <a:graphicData uri="http://schemas.openxmlformats.org/drawingml/2006/table">
            <a:tbl>
              <a:tblPr firstRow="1" firstCol="1" bandRow="1" bandCol="1">
                <a:tableStyleId>{5940675A-B579-460E-94D1-54222C63F5DA}</a:tableStyleId>
              </a:tblPr>
              <a:tblGrid>
                <a:gridCol w="422325"/>
                <a:gridCol w="1692890"/>
                <a:gridCol w="1519192"/>
                <a:gridCol w="1298002"/>
                <a:gridCol w="1592216"/>
              </a:tblGrid>
              <a:tr h="216180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№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Коммуникативные УУД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15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Ф.И.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Кооперация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Интериоризация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Интеракция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Беляков И.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Василенко Д.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3.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Гавриленко К.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4.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Дмитриева К.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5.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Карпушкин Д.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</a:rPr>
                        <a:t>низ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6.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Кондратенко Д.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7.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Кравчук О.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8.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Кудрявцева А.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</a:rPr>
                        <a:t>низ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</a:rPr>
                        <a:t>низ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9.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Манцагова В.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10.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Морозова А.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11.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Морозова Е.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12.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Мухина А.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5300" algn="l"/>
                        </a:tabLs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	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13.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Нилова Ю.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14.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Остапенко К.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15.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Петухов Д.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16.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Пильщикова И.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17.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Попова Я.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18.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Резниченко И.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19.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Суров М.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20.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Сытник В.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 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21.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Тремпольский И.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22.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Тян Т.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23.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Углев В.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</a:rPr>
                        <a:t>Низ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24.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Шелгунов А.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FF00"/>
                          </a:highlight>
                        </a:rPr>
                        <a:t>Ср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FF0000"/>
                          </a:highlight>
                        </a:rPr>
                        <a:t>низ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  <a:tr h="2296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25.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Лукьяненко А.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highlight>
                            <a:srgbClr val="00FF00"/>
                          </a:highlight>
                        </a:rPr>
                        <a:t>хор</a:t>
                      </a:r>
                      <a:endParaRPr lang="ru-RU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036" marR="47036" marT="0" marB="0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4287229"/>
              </p:ext>
            </p:extLst>
          </p:nvPr>
        </p:nvGraphicFramePr>
        <p:xfrm>
          <a:off x="6953250" y="2979833"/>
          <a:ext cx="4667250" cy="1472184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914982"/>
                <a:gridCol w="1082400"/>
                <a:gridCol w="1507818"/>
                <a:gridCol w="1162050"/>
              </a:tblGrid>
              <a:tr h="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Коммуникативные УУД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Уровень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Кооперация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Интериоризация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Интеракция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 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Высокий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>
                          <a:effectLst/>
                        </a:rPr>
                        <a:t>14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>
                          <a:effectLst/>
                        </a:rPr>
                        <a:t>10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>
                          <a:effectLst/>
                        </a:rPr>
                        <a:t>8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Средний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39595" algn="l"/>
                        </a:tabLst>
                      </a:pPr>
                      <a:r>
                        <a:rPr lang="ru-RU" sz="1400" b="1">
                          <a:effectLst/>
                        </a:rPr>
                        <a:t>11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39595" algn="l"/>
                        </a:tabLst>
                      </a:pPr>
                      <a:r>
                        <a:rPr lang="ru-RU" sz="1400" b="1">
                          <a:effectLst/>
                        </a:rPr>
                        <a:t>13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39595" algn="l"/>
                        </a:tabLst>
                      </a:pPr>
                      <a:r>
                        <a:rPr lang="ru-RU" sz="1400" b="1">
                          <a:effectLst/>
                        </a:rPr>
                        <a:t>14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Низкий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71345" algn="l"/>
                          <a:tab pos="2341245" algn="r"/>
                        </a:tabLst>
                      </a:pPr>
                      <a:r>
                        <a:rPr lang="ru-RU" sz="1400" b="1">
                          <a:effectLst/>
                        </a:rPr>
                        <a:t>	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71345" algn="l"/>
                        </a:tabLst>
                      </a:pPr>
                      <a:r>
                        <a:rPr lang="ru-RU" sz="1400" b="1">
                          <a:effectLst/>
                        </a:rPr>
                        <a:t>2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71345" algn="l"/>
                        </a:tabLst>
                      </a:pPr>
                      <a:r>
                        <a:rPr lang="ru-RU" sz="1400" b="1" dirty="0">
                          <a:effectLst/>
                        </a:rPr>
                        <a:t>3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7315200" y="219760"/>
            <a:ext cx="45339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Оценка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сформированности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метапредметных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УУД </a:t>
            </a: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Б» класса</a:t>
            </a:r>
            <a:r>
              <a:rPr lang="ru-RU" sz="32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75278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0293038"/>
              </p:ext>
            </p:extLst>
          </p:nvPr>
        </p:nvGraphicFramePr>
        <p:xfrm>
          <a:off x="123825" y="2047875"/>
          <a:ext cx="5810250" cy="2091244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1104900"/>
                <a:gridCol w="1390650"/>
                <a:gridCol w="1914525"/>
                <a:gridCol w="1400175"/>
              </a:tblGrid>
              <a:tr h="361058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Коммуникативные </a:t>
                      </a:r>
                      <a:r>
                        <a:rPr lang="ru-RU" sz="18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</a:rPr>
                        <a:t>УУД 4 «А» класса</a:t>
                      </a:r>
                      <a:endParaRPr lang="ru-RU" sz="1600" b="1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3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Уровень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Кооперация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effectLst/>
                        </a:rPr>
                        <a:t>Интериоризация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Интеракция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3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</a:rPr>
                        <a:t>Высокий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800" b="1">
                          <a:effectLst/>
                        </a:rPr>
                        <a:t>13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800" b="1">
                          <a:effectLst/>
                        </a:rPr>
                        <a:t>9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800" b="1">
                          <a:effectLst/>
                        </a:rPr>
                        <a:t>4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3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Средний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39595" algn="l"/>
                        </a:tabLst>
                      </a:pPr>
                      <a:r>
                        <a:rPr lang="ru-RU" sz="1800" b="1">
                          <a:effectLst/>
                        </a:rPr>
                        <a:t>10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39595" algn="l"/>
                        </a:tabLst>
                      </a:pPr>
                      <a:r>
                        <a:rPr lang="ru-RU" sz="1800" b="1">
                          <a:effectLst/>
                        </a:rPr>
                        <a:t>14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39595" algn="l"/>
                        </a:tabLst>
                      </a:pPr>
                      <a:r>
                        <a:rPr lang="ru-RU" sz="1800" b="1">
                          <a:effectLst/>
                        </a:rPr>
                        <a:t>18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83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Низкий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71345" algn="l"/>
                          <a:tab pos="2341245" algn="r"/>
                        </a:tabLst>
                      </a:pPr>
                      <a:r>
                        <a:rPr lang="ru-RU" sz="18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71345" algn="l"/>
                        </a:tabLst>
                      </a:pPr>
                      <a:r>
                        <a:rPr lang="ru-RU" sz="18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71345" algn="l"/>
                        </a:tabLst>
                      </a:pPr>
                      <a:r>
                        <a:rPr lang="ru-RU" sz="1800" b="1" dirty="0">
                          <a:effectLst/>
                        </a:rPr>
                        <a:t>3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1709887"/>
              </p:ext>
            </p:extLst>
          </p:nvPr>
        </p:nvGraphicFramePr>
        <p:xfrm>
          <a:off x="6086475" y="2074956"/>
          <a:ext cx="6029325" cy="2049368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1182007"/>
                <a:gridCol w="1540913"/>
                <a:gridCol w="1958905"/>
                <a:gridCol w="1347500"/>
              </a:tblGrid>
              <a:tr h="327910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Коммуникативные </a:t>
                      </a:r>
                      <a:r>
                        <a:rPr lang="ru-RU" sz="18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УУД 4 «Б» класса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3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Уровень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Кооперация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Интериоризация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Интеракция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79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3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Высокий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800" b="1">
                          <a:effectLst/>
                        </a:rPr>
                        <a:t>14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800" b="1">
                          <a:effectLst/>
                        </a:rPr>
                        <a:t>10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800" b="1">
                          <a:effectLst/>
                        </a:rPr>
                        <a:t>8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3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Средний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39595" algn="l"/>
                        </a:tabLst>
                      </a:pPr>
                      <a:r>
                        <a:rPr lang="ru-RU" sz="1800" b="1">
                          <a:effectLst/>
                        </a:rPr>
                        <a:t>11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39595" algn="l"/>
                        </a:tabLst>
                      </a:pPr>
                      <a:r>
                        <a:rPr lang="ru-RU" sz="1800" b="1">
                          <a:effectLst/>
                        </a:rPr>
                        <a:t>13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39595" algn="l"/>
                        </a:tabLst>
                      </a:pPr>
                      <a:r>
                        <a:rPr lang="ru-RU" sz="1800" b="1">
                          <a:effectLst/>
                        </a:rPr>
                        <a:t>14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483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Низкий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71345" algn="l"/>
                          <a:tab pos="2341245" algn="r"/>
                        </a:tabLst>
                      </a:pPr>
                      <a:r>
                        <a:rPr lang="ru-RU" sz="1800" b="1">
                          <a:effectLst/>
                        </a:rPr>
                        <a:t>	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71345" algn="l"/>
                        </a:tabLst>
                      </a:pPr>
                      <a:r>
                        <a:rPr lang="ru-RU" sz="18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71345" algn="l"/>
                        </a:tabLst>
                      </a:pPr>
                      <a:r>
                        <a:rPr lang="ru-RU" sz="1800" b="1" dirty="0">
                          <a:effectLst/>
                        </a:rPr>
                        <a:t>3</a:t>
                      </a:r>
                      <a:endParaRPr lang="ru-RU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1722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095412"/>
              </p:ext>
            </p:extLst>
          </p:nvPr>
        </p:nvGraphicFramePr>
        <p:xfrm>
          <a:off x="809624" y="2462054"/>
          <a:ext cx="4533901" cy="21031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35720"/>
                <a:gridCol w="1823146"/>
                <a:gridCol w="1075035"/>
              </a:tblGrid>
              <a:tr h="3667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Уровень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</a:rPr>
                        <a:t>Чел.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</a:rPr>
                        <a:t>%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667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</a:rPr>
                        <a:t> Высокий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</a:rPr>
                        <a:t>10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40,0%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3667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Средний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13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52,0%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FF00"/>
                    </a:solidFill>
                  </a:tcPr>
                </a:tc>
              </a:tr>
              <a:tr h="3667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</a:rPr>
                        <a:t>Низкий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</a:rPr>
                        <a:t>2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8,0%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FF0000"/>
                    </a:solidFill>
                  </a:tcPr>
                </a:tc>
              </a:tr>
              <a:tr h="3667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</a:rPr>
                        <a:t>ВСЕГО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</a:rPr>
                        <a:t>25</a:t>
                      </a:r>
                      <a:endParaRPr lang="ru-RU" sz="24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100%</a:t>
                      </a:r>
                      <a:endParaRPr lang="ru-RU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866901" y="504752"/>
            <a:ext cx="7315200" cy="10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Взаимодействие с учителем и одноклассниками 4 «Б» класса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7654901"/>
              </p:ext>
            </p:extLst>
          </p:nvPr>
        </p:nvGraphicFramePr>
        <p:xfrm>
          <a:off x="5524501" y="2043112"/>
          <a:ext cx="5524499" cy="2937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Диаграмма" r:id="rId3" imgW="2743152" imgH="1828800" progId="MSGraph.Chart.8">
                  <p:embed/>
                </p:oleObj>
              </mc:Choice>
              <mc:Fallback>
                <p:oleObj name="Диаграмма" r:id="rId3" imgW="2743152" imgH="1828800" progId="MSGraph.Chart.8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24501" y="2043112"/>
                        <a:ext cx="5524499" cy="293708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492625" y="3899372"/>
            <a:ext cx="6327775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80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19225" y="0"/>
            <a:ext cx="8924925" cy="1417638"/>
          </a:xfrm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600" b="1" dirty="0"/>
              <a:t>Способствуют развитию коммуникативных умений творческие игры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0" y="6788150"/>
            <a:ext cx="9144000" cy="69850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lnSpc>
                <a:spcPct val="80000"/>
              </a:lnSpc>
            </a:pPr>
            <a:endParaRPr lang="ru-RU" altLang="ru-RU" sz="800"/>
          </a:p>
        </p:txBody>
      </p:sp>
      <p:sp>
        <p:nvSpPr>
          <p:cNvPr id="44036" name="Rectangle 16"/>
          <p:cNvSpPr>
            <a:spLocks noChangeArrowheads="1"/>
          </p:cNvSpPr>
          <p:nvPr/>
        </p:nvSpPr>
        <p:spPr bwMode="auto">
          <a:xfrm>
            <a:off x="1774825" y="1557338"/>
            <a:ext cx="5321300" cy="792162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9pPr>
          </a:lstStyle>
          <a:p>
            <a:pPr algn="ctr" eaLnBrk="1" hangingPunct="1"/>
            <a:r>
              <a:rPr lang="ru-RU" altLang="ru-RU" sz="3200" b="1"/>
              <a:t>Игры учебного характера</a:t>
            </a:r>
          </a:p>
        </p:txBody>
      </p:sp>
      <p:sp>
        <p:nvSpPr>
          <p:cNvPr id="44037" name="Rectangle 19"/>
          <p:cNvSpPr>
            <a:spLocks noChangeArrowheads="1"/>
          </p:cNvSpPr>
          <p:nvPr/>
        </p:nvSpPr>
        <p:spPr bwMode="auto">
          <a:xfrm>
            <a:off x="2495550" y="2852738"/>
            <a:ext cx="4895850" cy="8636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9pPr>
          </a:lstStyle>
          <a:p>
            <a:pPr algn="ctr" eaLnBrk="1" hangingPunct="1"/>
            <a:r>
              <a:rPr lang="ru-RU" altLang="ru-RU" sz="3200" b="1"/>
              <a:t>Детские игры</a:t>
            </a:r>
          </a:p>
        </p:txBody>
      </p:sp>
      <p:sp>
        <p:nvSpPr>
          <p:cNvPr id="44038" name="Rectangle 21"/>
          <p:cNvSpPr>
            <a:spLocks noChangeArrowheads="1"/>
          </p:cNvSpPr>
          <p:nvPr/>
        </p:nvSpPr>
        <p:spPr bwMode="auto">
          <a:xfrm>
            <a:off x="3216275" y="4221163"/>
            <a:ext cx="5111750" cy="863600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9pPr>
          </a:lstStyle>
          <a:p>
            <a:pPr algn="ctr" eaLnBrk="1" hangingPunct="1"/>
            <a:r>
              <a:rPr lang="ru-RU" altLang="ru-RU" sz="3200" b="1"/>
              <a:t>Ролевые игры</a:t>
            </a:r>
          </a:p>
        </p:txBody>
      </p:sp>
      <p:sp>
        <p:nvSpPr>
          <p:cNvPr id="44039" name="Rectangle 23"/>
          <p:cNvSpPr>
            <a:spLocks noChangeArrowheads="1"/>
          </p:cNvSpPr>
          <p:nvPr/>
        </p:nvSpPr>
        <p:spPr bwMode="auto">
          <a:xfrm>
            <a:off x="3719514" y="5516564"/>
            <a:ext cx="6408737" cy="1081087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9pPr>
          </a:lstStyle>
          <a:p>
            <a:pPr algn="ctr" eaLnBrk="1" hangingPunct="1"/>
            <a:r>
              <a:rPr lang="ru-RU" altLang="ru-RU" sz="3200" b="1"/>
              <a:t>Игры, имитирующие </a:t>
            </a:r>
          </a:p>
          <a:p>
            <a:pPr algn="ctr" eaLnBrk="1" hangingPunct="1"/>
            <a:r>
              <a:rPr lang="ru-RU" altLang="ru-RU" sz="3200" b="1"/>
              <a:t>телевизионные игры</a:t>
            </a:r>
          </a:p>
        </p:txBody>
      </p:sp>
      <p:pic>
        <p:nvPicPr>
          <p:cNvPr id="44040" name="Picture 25" descr="P201189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9" y="1714501"/>
            <a:ext cx="2808287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485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AutoShape 19"/>
          <p:cNvSpPr>
            <a:spLocks noChangeArrowheads="1"/>
          </p:cNvSpPr>
          <p:nvPr/>
        </p:nvSpPr>
        <p:spPr bwMode="auto">
          <a:xfrm>
            <a:off x="1524000" y="3505200"/>
            <a:ext cx="5664200" cy="77628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CC"/>
              </a:gs>
              <a:gs pos="100000">
                <a:srgbClr val="00FFCC"/>
              </a:gs>
            </a:gsLst>
            <a:path path="shape">
              <a:fillToRect l="50000" t="50000" r="50000" b="50000"/>
            </a:path>
          </a:gradFill>
          <a:ln w="57150" algn="ctr">
            <a:solidFill>
              <a:srgbClr val="008000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Ctr="1"/>
          <a:lstStyle/>
          <a:p>
            <a:pPr>
              <a:defRPr/>
            </a:pPr>
            <a:r>
              <a:rPr lang="ru-RU" sz="3600" b="1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Коммуникативные УУД</a:t>
            </a:r>
          </a:p>
        </p:txBody>
      </p:sp>
      <p:sp>
        <p:nvSpPr>
          <p:cNvPr id="91139" name="Line 30"/>
          <p:cNvSpPr>
            <a:spLocks noChangeShapeType="1"/>
          </p:cNvSpPr>
          <p:nvPr/>
        </p:nvSpPr>
        <p:spPr bwMode="auto">
          <a:xfrm flipV="1">
            <a:off x="4191001" y="2667000"/>
            <a:ext cx="754063" cy="787400"/>
          </a:xfrm>
          <a:prstGeom prst="line">
            <a:avLst/>
          </a:prstGeom>
          <a:noFill/>
          <a:ln w="1270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ru-RU"/>
          </a:p>
        </p:txBody>
      </p:sp>
      <p:sp>
        <p:nvSpPr>
          <p:cNvPr id="91140" name="Line 41"/>
          <p:cNvSpPr>
            <a:spLocks noChangeShapeType="1"/>
          </p:cNvSpPr>
          <p:nvPr/>
        </p:nvSpPr>
        <p:spPr bwMode="auto">
          <a:xfrm>
            <a:off x="4267200" y="4191000"/>
            <a:ext cx="838200" cy="762000"/>
          </a:xfrm>
          <a:prstGeom prst="line">
            <a:avLst/>
          </a:prstGeom>
          <a:noFill/>
          <a:ln w="1270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ru-RU"/>
          </a:p>
        </p:txBody>
      </p:sp>
      <p:pic>
        <p:nvPicPr>
          <p:cNvPr id="91141" name="Picture 5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990600"/>
            <a:ext cx="1246188" cy="1447800"/>
          </a:xfrm>
          <a:prstGeom prst="rect">
            <a:avLst/>
          </a:prstGeom>
          <a:noFill/>
          <a:ln w="38100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80" name="AutoShape 19"/>
          <p:cNvSpPr>
            <a:spLocks noChangeArrowheads="1"/>
          </p:cNvSpPr>
          <p:nvPr/>
        </p:nvSpPr>
        <p:spPr bwMode="auto">
          <a:xfrm>
            <a:off x="3048000" y="762000"/>
            <a:ext cx="7391400" cy="1981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CC"/>
              </a:gs>
              <a:gs pos="100000">
                <a:srgbClr val="00FFCC"/>
              </a:gs>
            </a:gsLst>
            <a:path path="shape">
              <a:fillToRect l="50000" t="50000" r="50000" b="50000"/>
            </a:path>
          </a:gradFill>
          <a:ln w="57150" algn="ctr">
            <a:solidFill>
              <a:srgbClr val="008000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Ctr="1"/>
          <a:lstStyle/>
          <a:p>
            <a:pPr algn="ctr">
              <a:defRPr/>
            </a:pPr>
            <a:r>
              <a:rPr lang="ru-RU" sz="2400" b="1">
                <a:solidFill>
                  <a:srgbClr val="990000"/>
                </a:solidFill>
                <a:latin typeface="Arial" charset="0"/>
                <a:cs typeface="Arial" charset="0"/>
              </a:rPr>
              <a:t>РАБОТА В ПАРАХ</a:t>
            </a:r>
            <a:r>
              <a:rPr lang="ru-RU" sz="2400" b="1">
                <a:solidFill>
                  <a:srgbClr val="990000"/>
                </a:solidFill>
                <a:latin typeface="Arial" charset="0"/>
              </a:rPr>
              <a:t>, ГРУППАХ</a:t>
            </a:r>
          </a:p>
          <a:p>
            <a:pPr>
              <a:buFontTx/>
              <a:buChar char="•"/>
              <a:defRPr/>
            </a:pPr>
            <a:r>
              <a:rPr lang="ru-RU">
                <a:solidFill>
                  <a:srgbClr val="990000"/>
                </a:solidFill>
                <a:latin typeface="Arial" charset="0"/>
                <a:cs typeface="Arial" charset="0"/>
              </a:rPr>
              <a:t>    </a:t>
            </a:r>
            <a:r>
              <a:rPr lang="ru-RU" b="1">
                <a:solidFill>
                  <a:srgbClr val="990000"/>
                </a:solidFill>
                <a:latin typeface="Arial" charset="0"/>
                <a:cs typeface="Arial" charset="0"/>
              </a:rPr>
              <a:t>ИГРЫ </a:t>
            </a:r>
            <a:r>
              <a:rPr lang="ru-RU" b="1">
                <a:solidFill>
                  <a:srgbClr val="660066"/>
                </a:solidFill>
                <a:latin typeface="Arial" charset="0"/>
                <a:cs typeface="Arial" charset="0"/>
              </a:rPr>
              <a:t>(распределение</a:t>
            </a:r>
            <a:r>
              <a:rPr lang="ru-RU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r>
              <a:rPr lang="ru-RU" b="1">
                <a:solidFill>
                  <a:srgbClr val="660066"/>
                </a:solidFill>
                <a:latin typeface="Arial" charset="0"/>
                <a:cs typeface="Arial" charset="0"/>
              </a:rPr>
              <a:t>очередности, ролей)</a:t>
            </a:r>
          </a:p>
          <a:p>
            <a:pPr>
              <a:buFontTx/>
              <a:buChar char="•"/>
              <a:defRPr/>
            </a:pPr>
            <a:r>
              <a:rPr lang="ru-RU">
                <a:solidFill>
                  <a:srgbClr val="990000"/>
                </a:solidFill>
                <a:latin typeface="Arial" charset="0"/>
                <a:cs typeface="Arial" charset="0"/>
              </a:rPr>
              <a:t>    </a:t>
            </a:r>
            <a:r>
              <a:rPr lang="ru-RU" b="1">
                <a:solidFill>
                  <a:srgbClr val="990000"/>
                </a:solidFill>
                <a:latin typeface="Arial" charset="0"/>
                <a:cs typeface="Arial" charset="0"/>
              </a:rPr>
              <a:t>ВЗАИМОПРОВЕРКА</a:t>
            </a:r>
            <a:r>
              <a:rPr lang="ru-RU">
                <a:solidFill>
                  <a:srgbClr val="990000"/>
                </a:solidFill>
                <a:latin typeface="Arial" charset="0"/>
                <a:cs typeface="Arial" charset="0"/>
              </a:rPr>
              <a:t> </a:t>
            </a:r>
            <a:r>
              <a:rPr lang="ru-RU" b="1">
                <a:solidFill>
                  <a:srgbClr val="660066"/>
                </a:solidFill>
                <a:latin typeface="Arial" charset="0"/>
                <a:cs typeface="Arial" charset="0"/>
              </a:rPr>
              <a:t>(оценивание себя и партнера) </a:t>
            </a:r>
          </a:p>
          <a:p>
            <a:pPr>
              <a:buFontTx/>
              <a:buChar char="•"/>
              <a:defRPr/>
            </a:pPr>
            <a:r>
              <a:rPr lang="ru-RU">
                <a:solidFill>
                  <a:srgbClr val="990000"/>
                </a:solidFill>
                <a:latin typeface="Arial" charset="0"/>
                <a:cs typeface="Arial" charset="0"/>
              </a:rPr>
              <a:t>    </a:t>
            </a:r>
            <a:r>
              <a:rPr lang="ru-RU" b="1">
                <a:solidFill>
                  <a:srgbClr val="990000"/>
                </a:solidFill>
                <a:latin typeface="Arial" charset="0"/>
                <a:cs typeface="Arial" charset="0"/>
              </a:rPr>
              <a:t>СРАВНЕНИЕ РЕЗУЛЬТАТОВ</a:t>
            </a:r>
            <a:r>
              <a:rPr lang="ru-RU">
                <a:solidFill>
                  <a:srgbClr val="990000"/>
                </a:solidFill>
                <a:latin typeface="Arial" charset="0"/>
                <a:cs typeface="Arial" charset="0"/>
              </a:rPr>
              <a:t> </a:t>
            </a:r>
            <a:r>
              <a:rPr lang="ru-RU" b="1">
                <a:solidFill>
                  <a:srgbClr val="660066"/>
                </a:solidFill>
                <a:latin typeface="Arial" charset="0"/>
                <a:cs typeface="Arial" charset="0"/>
              </a:rPr>
              <a:t>(способов решения)</a:t>
            </a:r>
          </a:p>
          <a:p>
            <a:pPr>
              <a:buFontTx/>
              <a:buChar char="•"/>
              <a:defRPr/>
            </a:pPr>
            <a:r>
              <a:rPr lang="ru-RU">
                <a:solidFill>
                  <a:srgbClr val="990000"/>
                </a:solidFill>
                <a:latin typeface="Arial" charset="0"/>
                <a:cs typeface="Arial" charset="0"/>
              </a:rPr>
              <a:t>    </a:t>
            </a:r>
            <a:r>
              <a:rPr lang="ru-RU" b="1">
                <a:solidFill>
                  <a:srgbClr val="990000"/>
                </a:solidFill>
                <a:latin typeface="Arial" charset="0"/>
                <a:cs typeface="Arial" charset="0"/>
              </a:rPr>
              <a:t>ОБЪЕДИНЕНИЕ РЕЗУЛЬТАТОВ</a:t>
            </a:r>
            <a:r>
              <a:rPr lang="ru-RU">
                <a:solidFill>
                  <a:srgbClr val="990000"/>
                </a:solidFill>
                <a:latin typeface="Arial" charset="0"/>
                <a:cs typeface="Arial" charset="0"/>
              </a:rPr>
              <a:t> </a:t>
            </a:r>
            <a:r>
              <a:rPr lang="ru-RU" b="1">
                <a:solidFill>
                  <a:srgbClr val="660066"/>
                </a:solidFill>
                <a:latin typeface="Arial" charset="0"/>
                <a:cs typeface="Arial" charset="0"/>
              </a:rPr>
              <a:t>(задания; игры)</a:t>
            </a:r>
          </a:p>
        </p:txBody>
      </p:sp>
      <p:sp>
        <p:nvSpPr>
          <p:cNvPr id="105481" name="AutoShape 19"/>
          <p:cNvSpPr>
            <a:spLocks noChangeArrowheads="1"/>
          </p:cNvSpPr>
          <p:nvPr/>
        </p:nvSpPr>
        <p:spPr bwMode="auto">
          <a:xfrm>
            <a:off x="3276600" y="4876800"/>
            <a:ext cx="7162800" cy="19812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CC"/>
              </a:gs>
              <a:gs pos="100000">
                <a:srgbClr val="00FFCC"/>
              </a:gs>
            </a:gsLst>
            <a:path path="shape">
              <a:fillToRect l="50000" t="50000" r="50000" b="50000"/>
            </a:path>
          </a:gradFill>
          <a:ln w="57150" algn="ctr">
            <a:solidFill>
              <a:srgbClr val="008000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Ctr="1"/>
          <a:lstStyle/>
          <a:p>
            <a:pPr>
              <a:buFontTx/>
              <a:buChar char="•"/>
              <a:defRPr/>
            </a:pPr>
            <a:r>
              <a:rPr lang="ru-RU" b="1">
                <a:solidFill>
                  <a:srgbClr val="990000"/>
                </a:solidFill>
              </a:rPr>
              <a:t>    </a:t>
            </a:r>
            <a:r>
              <a:rPr lang="ru-RU" b="1">
                <a:solidFill>
                  <a:srgbClr val="990000"/>
                </a:solidFill>
                <a:cs typeface="Arial" pitchFamily="34" charset="0"/>
              </a:rPr>
              <a:t>ПРОЕКТНАЯ ДЕЯТЕЛЬНОСТЬ</a:t>
            </a:r>
          </a:p>
          <a:p>
            <a:pPr>
              <a:buFontTx/>
              <a:buChar char="•"/>
              <a:defRPr/>
            </a:pPr>
            <a:r>
              <a:rPr lang="ru-RU">
                <a:solidFill>
                  <a:srgbClr val="990000"/>
                </a:solidFill>
                <a:cs typeface="Arial" pitchFamily="34" charset="0"/>
              </a:rPr>
              <a:t>    </a:t>
            </a:r>
            <a:r>
              <a:rPr lang="ru-RU" b="1">
                <a:solidFill>
                  <a:srgbClr val="990000"/>
                </a:solidFill>
                <a:cs typeface="Arial" pitchFamily="34" charset="0"/>
              </a:rPr>
              <a:t>СОТРУДНИЧЕСТВО</a:t>
            </a:r>
            <a:r>
              <a:rPr lang="ru-RU">
                <a:solidFill>
                  <a:srgbClr val="990000"/>
                </a:solidFill>
                <a:cs typeface="Arial" pitchFamily="34" charset="0"/>
              </a:rPr>
              <a:t> </a:t>
            </a:r>
            <a:r>
              <a:rPr lang="ru-RU" b="1">
                <a:solidFill>
                  <a:srgbClr val="660066"/>
                </a:solidFill>
                <a:cs typeface="Arial" pitchFamily="34" charset="0"/>
              </a:rPr>
              <a:t>(умение договариваться, </a:t>
            </a:r>
          </a:p>
          <a:p>
            <a:pPr>
              <a:buFontTx/>
              <a:buChar char="•"/>
              <a:defRPr/>
            </a:pPr>
            <a:r>
              <a:rPr lang="ru-RU">
                <a:solidFill>
                  <a:srgbClr val="990000"/>
                </a:solidFill>
                <a:cs typeface="Arial" pitchFamily="34" charset="0"/>
              </a:rPr>
              <a:t>    </a:t>
            </a:r>
            <a:r>
              <a:rPr lang="ru-RU" b="1">
                <a:solidFill>
                  <a:srgbClr val="660066"/>
                </a:solidFill>
                <a:cs typeface="Arial" pitchFamily="34" charset="0"/>
              </a:rPr>
              <a:t>распределение обязанностей)</a:t>
            </a:r>
          </a:p>
          <a:p>
            <a:pPr>
              <a:buFontTx/>
              <a:buChar char="•"/>
              <a:defRPr/>
            </a:pPr>
            <a:r>
              <a:rPr lang="ru-RU">
                <a:solidFill>
                  <a:srgbClr val="990000"/>
                </a:solidFill>
                <a:cs typeface="Arial" pitchFamily="34" charset="0"/>
              </a:rPr>
              <a:t>    </a:t>
            </a:r>
            <a:r>
              <a:rPr lang="ru-RU" b="1">
                <a:solidFill>
                  <a:srgbClr val="990000"/>
                </a:solidFill>
                <a:cs typeface="Arial" pitchFamily="34" charset="0"/>
              </a:rPr>
              <a:t>ПОИСК ИНФОРМАЦИИ</a:t>
            </a:r>
            <a:r>
              <a:rPr lang="ru-RU">
                <a:solidFill>
                  <a:srgbClr val="990000"/>
                </a:solidFill>
                <a:cs typeface="Arial" pitchFamily="34" charset="0"/>
              </a:rPr>
              <a:t> </a:t>
            </a:r>
            <a:r>
              <a:rPr lang="ru-RU" b="1">
                <a:solidFill>
                  <a:srgbClr val="660066"/>
                </a:solidFill>
                <a:cs typeface="Arial" pitchFamily="34" charset="0"/>
              </a:rPr>
              <a:t>(общение с взрослыми, сверстниками) </a:t>
            </a:r>
          </a:p>
          <a:p>
            <a:pPr>
              <a:buFontTx/>
              <a:buChar char="•"/>
              <a:defRPr/>
            </a:pPr>
            <a:r>
              <a:rPr lang="ru-RU">
                <a:solidFill>
                  <a:srgbClr val="990000"/>
                </a:solidFill>
                <a:cs typeface="Arial" pitchFamily="34" charset="0"/>
              </a:rPr>
              <a:t>    </a:t>
            </a:r>
            <a:r>
              <a:rPr lang="ru-RU" b="1">
                <a:solidFill>
                  <a:srgbClr val="990000"/>
                </a:solidFill>
                <a:cs typeface="Arial" pitchFamily="34" charset="0"/>
              </a:rPr>
              <a:t>ПРЕЗЕНТАЦИЯ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368413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813" y="726085"/>
            <a:ext cx="3405187" cy="4191000"/>
          </a:xfrm>
          <a:prstGeom prst="rect">
            <a:avLst/>
          </a:prstGeom>
          <a:noFill/>
          <a:ln w="50800">
            <a:solidFill>
              <a:srgbClr val="99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500" name="AutoShape 4"/>
          <p:cNvSpPr>
            <a:spLocks noGrp="1" noChangeArrowheads="1"/>
          </p:cNvSpPr>
          <p:nvPr>
            <p:ph type="title"/>
          </p:nvPr>
        </p:nvSpPr>
        <p:spPr>
          <a:xfrm>
            <a:off x="4114800" y="0"/>
            <a:ext cx="4800600" cy="685800"/>
          </a:xfrm>
          <a:prstGeom prst="roundRect">
            <a:avLst>
              <a:gd name="adj" fmla="val 49106"/>
            </a:avLst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sz="2800" b="1">
                <a:solidFill>
                  <a:srgbClr val="A50021"/>
                </a:solidFill>
              </a:rPr>
              <a:t>Коммуникативные УУД</a:t>
            </a:r>
          </a:p>
        </p:txBody>
      </p:sp>
      <p:sp>
        <p:nvSpPr>
          <p:cNvPr id="106502" name="AutoShape 6"/>
          <p:cNvSpPr>
            <a:spLocks noChangeArrowheads="1"/>
          </p:cNvSpPr>
          <p:nvPr/>
        </p:nvSpPr>
        <p:spPr bwMode="auto">
          <a:xfrm>
            <a:off x="303763" y="1144092"/>
            <a:ext cx="5003800" cy="609600"/>
          </a:xfrm>
          <a:prstGeom prst="flowChartAlternateProcess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Ctr="1"/>
          <a:lstStyle/>
          <a:p>
            <a:pPr algn="just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b="1" dirty="0">
                <a:solidFill>
                  <a:srgbClr val="990000"/>
                </a:solidFill>
              </a:rPr>
              <a:t>Общаюсь, обсуждаю, сотрудничаю</a:t>
            </a:r>
          </a:p>
          <a:p>
            <a:pPr algn="just">
              <a:spcBef>
                <a:spcPct val="20000"/>
              </a:spcBef>
              <a:buClr>
                <a:schemeClr val="tx2"/>
              </a:buClr>
              <a:defRPr/>
            </a:pPr>
            <a:endParaRPr lang="ru-RU" dirty="0">
              <a:solidFill>
                <a:srgbClr val="660066"/>
              </a:solidFill>
            </a:endParaRP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2757487" y="2346922"/>
            <a:ext cx="4067175" cy="949325"/>
          </a:xfrm>
          <a:prstGeom prst="flowChartAlternateProcess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Ctr="1"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b="1" dirty="0">
                <a:solidFill>
                  <a:srgbClr val="A50021"/>
                </a:solidFill>
              </a:rPr>
              <a:t>Оцениваю себя и партнера, слышу, договариваюсь</a:t>
            </a:r>
          </a:p>
          <a:p>
            <a:pPr>
              <a:spcBef>
                <a:spcPct val="20000"/>
              </a:spcBef>
              <a:buClr>
                <a:schemeClr val="tx2"/>
              </a:buClr>
              <a:defRPr/>
            </a:pPr>
            <a:endParaRPr lang="ru-RU" b="1" dirty="0">
              <a:solidFill>
                <a:srgbClr val="A50021"/>
              </a:solidFill>
            </a:endParaRP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114300" y="3835997"/>
            <a:ext cx="8382000" cy="1081088"/>
          </a:xfrm>
          <a:prstGeom prst="roundRect">
            <a:avLst>
              <a:gd name="adj" fmla="val 49106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sz="2400" b="1">
                <a:solidFill>
                  <a:srgbClr val="A20000"/>
                </a:solidFill>
              </a:rPr>
              <a:t>Умение слушать и вступать в диалог, строить продуктивное взаимодействие при работе в парах, группах, со сверстником и взрослым</a:t>
            </a: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200873" y="5367789"/>
            <a:ext cx="8382000" cy="1079500"/>
          </a:xfrm>
          <a:prstGeom prst="roundRect">
            <a:avLst>
              <a:gd name="adj" fmla="val 49106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sz="2400" b="1">
                <a:solidFill>
                  <a:srgbClr val="A20000"/>
                </a:solidFill>
              </a:rPr>
              <a:t>Умение произвольно и выразительно строить контекстную речь с учетом целей коммуникации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defRPr/>
            </a:pPr>
            <a:endParaRPr lang="ru-RU" sz="2400" b="1">
              <a:solidFill>
                <a:srgbClr val="A2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40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Прямоугольник 1"/>
          <p:cNvSpPr>
            <a:spLocks noChangeArrowheads="1"/>
          </p:cNvSpPr>
          <p:nvPr/>
        </p:nvSpPr>
        <p:spPr bwMode="auto">
          <a:xfrm>
            <a:off x="1952626" y="1000125"/>
            <a:ext cx="8715375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v"/>
            </a:pPr>
            <a:r>
              <a:rPr lang="ru-RU" altLang="ru-RU" sz="4000" b="1"/>
              <a:t>   </a:t>
            </a:r>
            <a:r>
              <a:rPr lang="ru-RU" altLang="ru-RU" sz="4800" b="1"/>
              <a:t>«Я думаю…»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ru-RU" altLang="ru-RU" sz="4800" b="1"/>
              <a:t>  «Я хочу сказать…»,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ru-RU" altLang="ru-RU" sz="4800" b="1"/>
              <a:t>  «А я не согласен…»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ru-RU" altLang="ru-RU" sz="4800" b="1"/>
              <a:t>  «Я считаю по другому…»</a:t>
            </a:r>
          </a:p>
          <a:p>
            <a:pPr eaLnBrk="1" hangingPunct="1">
              <a:buFont typeface="Wingdings" panose="05000000000000000000" pitchFamily="2" charset="2"/>
              <a:buChar char="v"/>
            </a:pPr>
            <a:r>
              <a:rPr lang="ru-RU" altLang="ru-RU" sz="4800" b="1"/>
              <a:t>  «Хочу ещё добавить…»</a:t>
            </a:r>
            <a:endParaRPr lang="ru-RU" altLang="ru-RU" sz="4800"/>
          </a:p>
        </p:txBody>
      </p:sp>
    </p:spTree>
    <p:extLst>
      <p:ext uri="{BB962C8B-B14F-4D97-AF65-F5344CB8AC3E}">
        <p14:creationId xmlns:p14="http://schemas.microsoft.com/office/powerpoint/2010/main" val="27380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dirty="0" smtClean="0"/>
              <a:t>Актуальность коммуникативных УУД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400" dirty="0"/>
              <a:t>     </a:t>
            </a:r>
            <a:r>
              <a:rPr lang="ru-RU" altLang="ru-RU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Выпускник начальной школы должен  использовать в образовательном процессе приемы  и методы, которые формируют умения:</a:t>
            </a:r>
          </a:p>
          <a:p>
            <a:pPr eaLnBrk="1" hangingPunct="1"/>
            <a:r>
              <a:rPr lang="ru-RU" altLang="ru-RU" sz="2400" dirty="0"/>
              <a:t> самостоятельно добывать новые знания, </a:t>
            </a:r>
          </a:p>
          <a:p>
            <a:pPr eaLnBrk="1" hangingPunct="1"/>
            <a:r>
              <a:rPr lang="ru-RU" altLang="ru-RU" sz="2400" dirty="0"/>
              <a:t>собирать необходимую информацию, </a:t>
            </a:r>
          </a:p>
          <a:p>
            <a:pPr eaLnBrk="1" hangingPunct="1"/>
            <a:r>
              <a:rPr lang="ru-RU" altLang="ru-RU" sz="2400" dirty="0"/>
              <a:t>выдвигать гипотезы, </a:t>
            </a:r>
          </a:p>
          <a:p>
            <a:pPr eaLnBrk="1" hangingPunct="1"/>
            <a:r>
              <a:rPr lang="ru-RU" altLang="ru-RU" sz="2400" dirty="0"/>
              <a:t>делать выводы и умозаключения,</a:t>
            </a:r>
          </a:p>
          <a:p>
            <a:pPr eaLnBrk="1" hangingPunct="1"/>
            <a:r>
              <a:rPr lang="ru-RU" altLang="ru-RU" sz="2400" dirty="0"/>
              <a:t> владеть коммуникативными технологиями, как способом развития личности</a:t>
            </a:r>
          </a:p>
        </p:txBody>
      </p:sp>
    </p:spTree>
    <p:extLst>
      <p:ext uri="{BB962C8B-B14F-4D97-AF65-F5344CB8AC3E}">
        <p14:creationId xmlns:p14="http://schemas.microsoft.com/office/powerpoint/2010/main" val="342442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7" name="Picture 6" descr="img_18750050_4_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293938"/>
            <a:ext cx="6248400" cy="456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308" name="Picture 7" descr="MCj04398230000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825" y="3048000"/>
            <a:ext cx="381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8104" name="AutoShape 8"/>
          <p:cNvSpPr>
            <a:spLocks noChangeArrowheads="1"/>
          </p:cNvSpPr>
          <p:nvPr/>
        </p:nvSpPr>
        <p:spPr bwMode="auto">
          <a:xfrm>
            <a:off x="1752600" y="0"/>
            <a:ext cx="8915400" cy="2971800"/>
          </a:xfrm>
          <a:prstGeom prst="roundRect">
            <a:avLst>
              <a:gd name="adj" fmla="val 49106"/>
            </a:avLst>
          </a:prstGeom>
          <a:gradFill rotWithShape="1">
            <a:gsLst>
              <a:gs pos="0">
                <a:srgbClr val="FFFFCC">
                  <a:alpha val="96001"/>
                </a:srgbClr>
              </a:gs>
              <a:gs pos="100000">
                <a:srgbClr val="00FFCC"/>
              </a:gs>
            </a:gsLst>
            <a:path path="shape">
              <a:fillToRect l="50000" t="50000" r="50000" b="50000"/>
            </a:path>
          </a:gradFill>
          <a:ln w="57150" algn="ctr">
            <a:solidFill>
              <a:srgbClr val="008000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anchorCtr="1"/>
          <a:lstStyle/>
          <a:p>
            <a:pPr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sz="4800" b="1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rinda" pitchFamily="34" charset="0"/>
              </a:rPr>
              <a:t>О Т К Р О Й</a:t>
            </a:r>
          </a:p>
          <a:p>
            <a:pPr algn="ctr"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sz="4800" b="1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rinda" pitchFamily="34" charset="0"/>
              </a:rPr>
              <a:t>            С В О Ю</a:t>
            </a:r>
          </a:p>
          <a:p>
            <a:pPr algn="ctr">
              <a:spcBef>
                <a:spcPct val="20000"/>
              </a:spcBef>
              <a:buClr>
                <a:schemeClr val="tx2"/>
              </a:buClr>
              <a:defRPr/>
            </a:pPr>
            <a:r>
              <a:rPr lang="ru-RU" sz="4800" b="1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rinda" pitchFamily="34" charset="0"/>
              </a:rPr>
              <a:t>ПЛАНЕТУ ЗНАНИЙ</a:t>
            </a:r>
            <a:r>
              <a:rPr lang="ru-RU" sz="5400" b="1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rinda" pitchFamily="34" charset="0"/>
              </a:rPr>
              <a:t>!</a:t>
            </a:r>
          </a:p>
          <a:p>
            <a:pPr>
              <a:defRPr/>
            </a:pPr>
            <a:endParaRPr lang="ru-RU" sz="280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8327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dirty="0" smtClean="0"/>
              <a:t>Что такое коммуникативные УУД?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838200" y="1501775"/>
            <a:ext cx="10515600" cy="4351338"/>
          </a:xfrm>
        </p:spPr>
        <p:txBody>
          <a:bodyPr>
            <a:noAutofit/>
          </a:bodyPr>
          <a:lstStyle/>
          <a:p>
            <a:pPr eaLnBrk="1" hangingPunct="1"/>
            <a:r>
              <a:rPr lang="ru-RU" altLang="ru-RU" sz="3200" b="1" i="1" dirty="0" smtClean="0"/>
              <a:t>оформлять</a:t>
            </a:r>
            <a:r>
              <a:rPr lang="ru-RU" altLang="ru-RU" sz="3200" dirty="0" smtClean="0"/>
              <a:t> </a:t>
            </a:r>
            <a:r>
              <a:rPr lang="ru-RU" altLang="ru-RU" sz="3200" b="1" dirty="0"/>
              <a:t>свои мысли </a:t>
            </a:r>
            <a:r>
              <a:rPr lang="ru-RU" altLang="ru-RU" sz="3200" dirty="0"/>
              <a:t>в устной и письменной форме (на уровне предложения или небольшого текста);</a:t>
            </a:r>
          </a:p>
          <a:p>
            <a:pPr eaLnBrk="1" hangingPunct="1"/>
            <a:r>
              <a:rPr lang="ru-RU" altLang="ru-RU" sz="3200" b="1" i="1" dirty="0" smtClean="0"/>
              <a:t>слушать</a:t>
            </a:r>
            <a:r>
              <a:rPr lang="ru-RU" altLang="ru-RU" sz="3200" b="1" dirty="0" smtClean="0"/>
              <a:t> </a:t>
            </a:r>
            <a:r>
              <a:rPr lang="ru-RU" altLang="ru-RU" sz="3200" b="1" dirty="0"/>
              <a:t>и </a:t>
            </a:r>
            <a:r>
              <a:rPr lang="ru-RU" altLang="ru-RU" sz="3200" b="1" i="1" dirty="0"/>
              <a:t>понимать</a:t>
            </a:r>
            <a:r>
              <a:rPr lang="ru-RU" altLang="ru-RU" sz="3200" b="1" dirty="0"/>
              <a:t> речь</a:t>
            </a:r>
            <a:r>
              <a:rPr lang="ru-RU" altLang="ru-RU" sz="3200" dirty="0"/>
              <a:t> других;</a:t>
            </a:r>
          </a:p>
          <a:p>
            <a:pPr eaLnBrk="1" hangingPunct="1"/>
            <a:r>
              <a:rPr lang="ru-RU" altLang="ru-RU" sz="3200" b="1" i="1" dirty="0"/>
              <a:t>выразительно читать</a:t>
            </a:r>
            <a:r>
              <a:rPr lang="ru-RU" altLang="ru-RU" sz="3200" b="1" dirty="0"/>
              <a:t> и </a:t>
            </a:r>
            <a:r>
              <a:rPr lang="ru-RU" altLang="ru-RU" sz="3200" b="1" i="1" dirty="0"/>
              <a:t>пересказывать</a:t>
            </a:r>
            <a:r>
              <a:rPr lang="ru-RU" altLang="ru-RU" sz="3200" b="1" dirty="0"/>
              <a:t> </a:t>
            </a:r>
            <a:r>
              <a:rPr lang="ru-RU" altLang="ru-RU" sz="3200" dirty="0"/>
              <a:t>текст;</a:t>
            </a:r>
          </a:p>
          <a:p>
            <a:pPr eaLnBrk="1" hangingPunct="1"/>
            <a:r>
              <a:rPr lang="ru-RU" altLang="ru-RU" sz="3200" b="1" i="1" dirty="0"/>
              <a:t>у</a:t>
            </a:r>
            <a:r>
              <a:rPr lang="ru-RU" altLang="ru-RU" sz="3200" b="1" i="1" dirty="0" smtClean="0"/>
              <a:t>мение договариваться</a:t>
            </a:r>
            <a:r>
              <a:rPr lang="ru-RU" altLang="ru-RU" sz="3200" b="1" dirty="0" smtClean="0"/>
              <a:t> </a:t>
            </a:r>
            <a:r>
              <a:rPr lang="ru-RU" altLang="ru-RU" sz="3200" dirty="0"/>
              <a:t>с одноклассниками совместно с учителем о правилах поведения и общения и следовать им;</a:t>
            </a:r>
          </a:p>
          <a:p>
            <a:pPr eaLnBrk="1" hangingPunct="1"/>
            <a:r>
              <a:rPr lang="ru-RU" altLang="ru-RU" sz="3200" b="1" dirty="0"/>
              <a:t>учиться </a:t>
            </a:r>
            <a:r>
              <a:rPr lang="ru-RU" altLang="ru-RU" sz="3200" b="1" i="1" dirty="0"/>
              <a:t>работать в паре, группе</a:t>
            </a:r>
            <a:r>
              <a:rPr lang="ru-RU" altLang="ru-RU" sz="3200" dirty="0"/>
              <a:t>; выполнять различные роли (лидера, исполнителя).</a:t>
            </a:r>
          </a:p>
        </p:txBody>
      </p:sp>
    </p:spTree>
    <p:extLst>
      <p:ext uri="{BB962C8B-B14F-4D97-AF65-F5344CB8AC3E}">
        <p14:creationId xmlns:p14="http://schemas.microsoft.com/office/powerpoint/2010/main" val="92957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1209676" y="1"/>
            <a:ext cx="9639300" cy="5786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chemeClr val="folHlink"/>
                </a:solidFill>
              </a:rPr>
              <a:t>    </a:t>
            </a:r>
          </a:p>
          <a:p>
            <a:pPr algn="ctr" eaLnBrk="1" hangingPunct="1"/>
            <a:r>
              <a:rPr lang="ru-RU" alt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  <a:endParaRPr lang="ru-RU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800" dirty="0"/>
              <a:t> фактор успеха в  любой сфере жизнедеятельности</a:t>
            </a:r>
            <a:br>
              <a:rPr lang="ru-RU" altLang="ru-RU" sz="2800" dirty="0"/>
            </a:br>
            <a:r>
              <a:rPr lang="ru-RU" altLang="ru-RU" sz="2800" dirty="0"/>
              <a:t> 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800" dirty="0"/>
              <a:t> устранение конфликтов не только в семье, но и в коллективе при совместной деятельности.</a:t>
            </a:r>
          </a:p>
          <a:p>
            <a:pPr eaLnBrk="1" hangingPunct="1"/>
            <a:endParaRPr lang="ru-RU" altLang="ru-RU" sz="2800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800" dirty="0"/>
              <a:t> успешность  коммуникативно-активного, социально-компетентного человека в социальной действительности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ru-RU" altLang="ru-RU" sz="2800" dirty="0"/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2800" dirty="0"/>
              <a:t> способность эффективно взаимодействовать и управлять процессами </a:t>
            </a:r>
            <a:r>
              <a:rPr lang="ru-RU" altLang="ru-RU" sz="2400" dirty="0"/>
              <a:t>общения</a:t>
            </a:r>
          </a:p>
        </p:txBody>
      </p:sp>
    </p:spTree>
    <p:extLst>
      <p:ext uri="{BB962C8B-B14F-4D97-AF65-F5344CB8AC3E}">
        <p14:creationId xmlns:p14="http://schemas.microsoft.com/office/powerpoint/2010/main" val="9416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1962150" y="200026"/>
            <a:ext cx="8229600" cy="765175"/>
          </a:xfr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l" eaLnBrk="1" hangingPunct="1"/>
            <a:r>
              <a:rPr lang="ru-RU" altLang="ru-RU" sz="2800" b="1">
                <a:solidFill>
                  <a:srgbClr val="0000FF"/>
                </a:solidFill>
              </a:rPr>
              <a:t>Основные формы учебной коммуникации.</a:t>
            </a:r>
          </a:p>
        </p:txBody>
      </p:sp>
      <p:graphicFrame>
        <p:nvGraphicFramePr>
          <p:cNvPr id="13381" name="Group 6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9845507"/>
              </p:ext>
            </p:extLst>
          </p:nvPr>
        </p:nvGraphicFramePr>
        <p:xfrm>
          <a:off x="952500" y="965201"/>
          <a:ext cx="10258425" cy="5657910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5362575"/>
                <a:gridCol w="4895850"/>
              </a:tblGrid>
              <a:tr h="8302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Монологические формы речевой деятельности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Диалогические формы речевой деятельности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</a:tr>
              <a:tr h="822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Выступать с готовой заранее речью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Учебная беседа учителя и ученика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</a:tr>
              <a:tr h="4571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Рассказывать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Учебная беседа в парах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</a:tr>
              <a:tr h="822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Спрашивать и задавать вопросы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Учебная беседа в группах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</a:tr>
              <a:tr h="5286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Пересказывать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Дискуссия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</a:tr>
              <a:tr h="4571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Сообщать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Ответы на вопросы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</a:tr>
              <a:tr h="4571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Отвечать на вопросы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Ролевая игра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</a:tr>
              <a:tr h="4587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Критиковать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Блиц-турнир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</a:tr>
              <a:tr h="8229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Доказывать и опровергать</a:t>
                      </a: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Защита проекта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7" marB="45717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188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dirty="0" smtClean="0"/>
              <a:t>Коммуникативные технологии</a:t>
            </a: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Char char="§"/>
            </a:pPr>
            <a:r>
              <a:rPr lang="ru-RU" altLang="ru-RU" sz="3600"/>
              <a:t>Диалог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ru-RU" altLang="ru-RU" sz="3600"/>
              <a:t>Работа в парах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ru-RU" altLang="ru-RU" sz="3600"/>
              <a:t>Работа в группах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ru-RU" altLang="ru-RU" sz="3600"/>
              <a:t>Дискуссия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r>
              <a:rPr lang="ru-RU" altLang="ru-RU" sz="3600"/>
              <a:t>Проектная деятельность</a:t>
            </a:r>
          </a:p>
          <a:p>
            <a:pPr eaLnBrk="1" hangingPunct="1">
              <a:buFont typeface="Wingdings" panose="05000000000000000000" pitchFamily="2" charset="2"/>
              <a:buChar char="§"/>
            </a:pPr>
            <a:endParaRPr lang="ru-RU" altLang="ru-RU" sz="2400"/>
          </a:p>
          <a:p>
            <a:pPr eaLnBrk="1" hangingPunct="1">
              <a:buFont typeface="Wingdings" panose="05000000000000000000" pitchFamily="2" charset="2"/>
              <a:buChar char="§"/>
            </a:pPr>
            <a:endParaRPr lang="ru-RU" altLang="ru-RU" sz="2400"/>
          </a:p>
          <a:p>
            <a:pPr eaLnBrk="1" hangingPunct="1">
              <a:buFont typeface="Wingdings" panose="05000000000000000000" pitchFamily="2" charset="2"/>
              <a:buChar char="§"/>
            </a:pPr>
            <a:endParaRPr lang="ru-RU" altLang="ru-RU" sz="2400"/>
          </a:p>
        </p:txBody>
      </p:sp>
    </p:spTree>
    <p:extLst>
      <p:ext uri="{BB962C8B-B14F-4D97-AF65-F5344CB8AC3E}">
        <p14:creationId xmlns:p14="http://schemas.microsoft.com/office/powerpoint/2010/main" val="16138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pPr algn="ctr"/>
            <a:r>
              <a:rPr lang="ru-RU" altLang="ru-RU" b="1" dirty="0" smtClean="0"/>
              <a:t>Задача учителя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905375" y="1905000"/>
            <a:ext cx="5943599" cy="4038600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ru-RU" altLang="ru-RU" sz="3200" b="1" dirty="0"/>
              <a:t>    Создать на уроке ситуацию, близкую к ситуации живого общения. Здесь на помощь приходит учебный диалог.</a:t>
            </a:r>
          </a:p>
        </p:txBody>
      </p:sp>
      <p:pic>
        <p:nvPicPr>
          <p:cNvPr id="32772" name="Picture 6" descr="де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289" y="1905000"/>
            <a:ext cx="3165475" cy="331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228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4"/>
          <p:cNvSpPr>
            <a:spLocks noChangeArrowheads="1"/>
          </p:cNvSpPr>
          <p:nvPr/>
        </p:nvSpPr>
        <p:spPr bwMode="auto">
          <a:xfrm>
            <a:off x="3238501" y="765175"/>
            <a:ext cx="5643563" cy="9350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9pPr>
          </a:lstStyle>
          <a:p>
            <a:pPr algn="ctr" eaLnBrk="1" hangingPunct="1"/>
            <a:r>
              <a:rPr lang="ru-RU" altLang="ru-RU" sz="3600" b="1" dirty="0"/>
              <a:t>Виды учебного диалога</a:t>
            </a:r>
          </a:p>
        </p:txBody>
      </p:sp>
      <p:sp>
        <p:nvSpPr>
          <p:cNvPr id="33795" name="Rectangle 15"/>
          <p:cNvSpPr>
            <a:spLocks noChangeArrowheads="1"/>
          </p:cNvSpPr>
          <p:nvPr/>
        </p:nvSpPr>
        <p:spPr bwMode="auto">
          <a:xfrm>
            <a:off x="2063750" y="2636839"/>
            <a:ext cx="2376488" cy="1512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9pPr>
          </a:lstStyle>
          <a:p>
            <a:pPr algn="ctr" eaLnBrk="1" hangingPunct="1"/>
            <a:r>
              <a:rPr lang="ru-RU" altLang="ru-RU" sz="3600"/>
              <a:t>Учитель-</a:t>
            </a:r>
          </a:p>
          <a:p>
            <a:pPr algn="ctr" eaLnBrk="1" hangingPunct="1"/>
            <a:r>
              <a:rPr lang="ru-RU" altLang="ru-RU" sz="3600"/>
              <a:t>класс</a:t>
            </a:r>
          </a:p>
        </p:txBody>
      </p:sp>
      <p:sp>
        <p:nvSpPr>
          <p:cNvPr id="33796" name="Rectangle 16"/>
          <p:cNvSpPr>
            <a:spLocks noChangeArrowheads="1"/>
          </p:cNvSpPr>
          <p:nvPr/>
        </p:nvSpPr>
        <p:spPr bwMode="auto">
          <a:xfrm>
            <a:off x="3503614" y="4508500"/>
            <a:ext cx="2447925" cy="1512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9pPr>
          </a:lstStyle>
          <a:p>
            <a:pPr algn="ctr" eaLnBrk="1" hangingPunct="1"/>
            <a:r>
              <a:rPr lang="ru-RU" altLang="ru-RU" sz="3600"/>
              <a:t>Учитель-</a:t>
            </a:r>
          </a:p>
          <a:p>
            <a:pPr algn="ctr" eaLnBrk="1" hangingPunct="1"/>
            <a:r>
              <a:rPr lang="ru-RU" altLang="ru-RU" sz="3600"/>
              <a:t>ученик</a:t>
            </a:r>
          </a:p>
        </p:txBody>
      </p:sp>
      <p:sp>
        <p:nvSpPr>
          <p:cNvPr id="33797" name="Rectangle 17"/>
          <p:cNvSpPr>
            <a:spLocks noChangeArrowheads="1"/>
          </p:cNvSpPr>
          <p:nvPr/>
        </p:nvSpPr>
        <p:spPr bwMode="auto">
          <a:xfrm>
            <a:off x="6311901" y="4508500"/>
            <a:ext cx="2447925" cy="15128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9pPr>
          </a:lstStyle>
          <a:p>
            <a:pPr algn="ctr" eaLnBrk="1" hangingPunct="1"/>
            <a:r>
              <a:rPr lang="ru-RU" altLang="ru-RU" sz="3600"/>
              <a:t>Ученик-</a:t>
            </a:r>
          </a:p>
          <a:p>
            <a:pPr algn="ctr" eaLnBrk="1" hangingPunct="1"/>
            <a:r>
              <a:rPr lang="ru-RU" altLang="ru-RU" sz="3600"/>
              <a:t>класс</a:t>
            </a:r>
          </a:p>
        </p:txBody>
      </p:sp>
      <p:sp>
        <p:nvSpPr>
          <p:cNvPr id="33798" name="Rectangle 18"/>
          <p:cNvSpPr>
            <a:spLocks noChangeArrowheads="1"/>
          </p:cNvSpPr>
          <p:nvPr/>
        </p:nvSpPr>
        <p:spPr bwMode="auto">
          <a:xfrm>
            <a:off x="7680325" y="2636839"/>
            <a:ext cx="2808288" cy="15128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" panose="02040604050505020304" pitchFamily="18" charset="0"/>
              </a:defRPr>
            </a:lvl9pPr>
          </a:lstStyle>
          <a:p>
            <a:pPr algn="ctr" eaLnBrk="1" hangingPunct="1"/>
            <a:r>
              <a:rPr lang="ru-RU" altLang="ru-RU" sz="3600"/>
              <a:t>Ученик-</a:t>
            </a:r>
          </a:p>
          <a:p>
            <a:pPr algn="ctr" eaLnBrk="1" hangingPunct="1"/>
            <a:r>
              <a:rPr lang="ru-RU" altLang="ru-RU" sz="3600"/>
              <a:t>ученик</a:t>
            </a:r>
          </a:p>
        </p:txBody>
      </p:sp>
      <p:sp>
        <p:nvSpPr>
          <p:cNvPr id="33799" name="Line 22"/>
          <p:cNvSpPr>
            <a:spLocks noChangeShapeType="1"/>
          </p:cNvSpPr>
          <p:nvPr/>
        </p:nvSpPr>
        <p:spPr bwMode="auto">
          <a:xfrm flipH="1">
            <a:off x="4440238" y="1700213"/>
            <a:ext cx="1655762" cy="1441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0" name="Line 23"/>
          <p:cNvSpPr>
            <a:spLocks noChangeShapeType="1"/>
          </p:cNvSpPr>
          <p:nvPr/>
        </p:nvSpPr>
        <p:spPr bwMode="auto">
          <a:xfrm flipH="1">
            <a:off x="5087938" y="1700214"/>
            <a:ext cx="1079500" cy="2808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1" name="Line 24"/>
          <p:cNvSpPr>
            <a:spLocks noChangeShapeType="1"/>
          </p:cNvSpPr>
          <p:nvPr/>
        </p:nvSpPr>
        <p:spPr bwMode="auto">
          <a:xfrm>
            <a:off x="6240464" y="1700214"/>
            <a:ext cx="935037" cy="2808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3802" name="Line 25"/>
          <p:cNvSpPr>
            <a:spLocks noChangeShapeType="1"/>
          </p:cNvSpPr>
          <p:nvPr/>
        </p:nvSpPr>
        <p:spPr bwMode="auto">
          <a:xfrm>
            <a:off x="6311901" y="1700214"/>
            <a:ext cx="1584325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294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850900"/>
          </a:xfrm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b="1" dirty="0"/>
              <a:t>Правила ведения диалога: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052513"/>
            <a:ext cx="8229600" cy="50736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mtClean="0"/>
              <a:t>любое мнение ценно;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ты имеешь право на любую реакцию, кроме невнимания;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повернись так, чтобы видеть лицо говорящего;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хочешь говорить- подними руку;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обращение начинается с имени;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критика должна быть тактичной;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mtClean="0"/>
              <a:t>голос -  твой божественный дар, умей им владеть.</a:t>
            </a:r>
          </a:p>
          <a:p>
            <a:pPr eaLnBrk="1" hangingPunct="1">
              <a:lnSpc>
                <a:spcPct val="90000"/>
              </a:lnSpc>
            </a:pPr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79394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7577385"/>
              </p:ext>
            </p:extLst>
          </p:nvPr>
        </p:nvGraphicFramePr>
        <p:xfrm>
          <a:off x="6819900" y="2952750"/>
          <a:ext cx="5029200" cy="1513809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1257139"/>
                <a:gridCol w="1257139"/>
                <a:gridCol w="1257461"/>
                <a:gridCol w="1257461"/>
              </a:tblGrid>
              <a:tr h="28698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</a:rPr>
                        <a:t>Коммуникативные УУД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Уровень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Кооперация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Интериоризация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Интеракция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</a:rPr>
                        <a:t>Высокий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>
                          <a:effectLst/>
                        </a:rPr>
                        <a:t>13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>
                          <a:effectLst/>
                        </a:rPr>
                        <a:t>9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7050" algn="l"/>
                        </a:tabLst>
                      </a:pPr>
                      <a:r>
                        <a:rPr lang="ru-RU" sz="1400" b="1">
                          <a:effectLst/>
                        </a:rPr>
                        <a:t>4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Средний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39595" algn="l"/>
                        </a:tabLst>
                      </a:pPr>
                      <a:r>
                        <a:rPr lang="ru-RU" sz="1400" b="1">
                          <a:effectLst/>
                        </a:rPr>
                        <a:t>10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39595" algn="l"/>
                        </a:tabLst>
                      </a:pPr>
                      <a:r>
                        <a:rPr lang="ru-RU" sz="1400" b="1">
                          <a:effectLst/>
                        </a:rPr>
                        <a:t>14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39595" algn="l"/>
                        </a:tabLst>
                      </a:pPr>
                      <a:r>
                        <a:rPr lang="ru-RU" sz="1400" b="1">
                          <a:effectLst/>
                        </a:rPr>
                        <a:t>18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effectLst/>
                        </a:rPr>
                        <a:t>Низкий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71345" algn="l"/>
                          <a:tab pos="2341245" algn="r"/>
                        </a:tabLst>
                      </a:pPr>
                      <a:r>
                        <a:rPr lang="ru-RU" sz="1400" b="1">
                          <a:effectLst/>
                        </a:rPr>
                        <a:t>2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71345" algn="l"/>
                        </a:tabLst>
                      </a:pPr>
                      <a:r>
                        <a:rPr lang="ru-RU" sz="1400" b="1">
                          <a:effectLst/>
                        </a:rPr>
                        <a:t>2</a:t>
                      </a:r>
                      <a:endParaRPr lang="ru-RU" sz="12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871345" algn="l"/>
                        </a:tabLst>
                      </a:pPr>
                      <a:r>
                        <a:rPr lang="ru-RU" sz="1400" b="1" dirty="0">
                          <a:effectLst/>
                        </a:rPr>
                        <a:t>3</a:t>
                      </a:r>
                      <a:endParaRPr lang="ru-RU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2962892"/>
              </p:ext>
            </p:extLst>
          </p:nvPr>
        </p:nvGraphicFramePr>
        <p:xfrm>
          <a:off x="216919" y="104437"/>
          <a:ext cx="6460105" cy="6553537"/>
        </p:xfrm>
        <a:graphic>
          <a:graphicData uri="http://schemas.openxmlformats.org/drawingml/2006/table">
            <a:tbl>
              <a:tblPr firstRow="1" firstCol="1" bandRow="1"/>
              <a:tblGrid>
                <a:gridCol w="279970"/>
                <a:gridCol w="1670507"/>
                <a:gridCol w="1424093"/>
                <a:gridCol w="1532961"/>
                <a:gridCol w="1552574"/>
              </a:tblGrid>
              <a:tr h="225984"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Коммуникативный УУД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196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Ф.И.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Кооперация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Интериоризация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Интеракция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9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Абрамова А.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Александров Н.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Антипова А.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Баева Н.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Балашова М.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Беленкова А.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Босых Ю.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Бриковскис В.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Илазаров М.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Ганина А.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Казаков А.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Емишева К.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Зайцева А.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Ивасюк</a:t>
                      </a: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Р.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Ильиных Л.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Литвин С.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Миронова К.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Насонова А.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Проворов Д.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Салихов Р.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хор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Саушкин Н.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Свиридова В.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низ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Тургунов Р.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Щеглов Р.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 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259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Юрьева Я.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ср</a:t>
                      </a:r>
                      <a:endParaRPr lang="ru-RU" sz="105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7315200" y="219760"/>
            <a:ext cx="45339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Оценка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сформированности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метапредметных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 УУД </a:t>
            </a:r>
            <a:r>
              <a:rPr lang="ru-RU" sz="32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 «А» </a:t>
            </a:r>
            <a: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</a:rPr>
              <a:t>класса</a:t>
            </a: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4864245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1029</Words>
  <Application>Microsoft Office PowerPoint</Application>
  <PresentationFormat>Широкоэкранный</PresentationFormat>
  <Paragraphs>469</Paragraphs>
  <Slides>18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7" baseType="lpstr">
      <vt:lpstr>Arial</vt:lpstr>
      <vt:lpstr>Calibri</vt:lpstr>
      <vt:lpstr>Calibri Light</vt:lpstr>
      <vt:lpstr>Century</vt:lpstr>
      <vt:lpstr>Times New Roman</vt:lpstr>
      <vt:lpstr>Vrinda</vt:lpstr>
      <vt:lpstr>Wingdings</vt:lpstr>
      <vt:lpstr>Тема Office</vt:lpstr>
      <vt:lpstr>Диаграмма</vt:lpstr>
      <vt:lpstr>Презентация PowerPoint</vt:lpstr>
      <vt:lpstr>Что такое коммуникативные УУД?</vt:lpstr>
      <vt:lpstr>Презентация PowerPoint</vt:lpstr>
      <vt:lpstr>Основные формы учебной коммуникации.</vt:lpstr>
      <vt:lpstr>Коммуникативные технологии</vt:lpstr>
      <vt:lpstr>Задача учителя</vt:lpstr>
      <vt:lpstr>Презентация PowerPoint</vt:lpstr>
      <vt:lpstr>Правила ведения диалога:</vt:lpstr>
      <vt:lpstr>Презентация PowerPoint</vt:lpstr>
      <vt:lpstr>Презентация PowerPoint</vt:lpstr>
      <vt:lpstr>Презентация PowerPoint</vt:lpstr>
      <vt:lpstr>Презентация PowerPoint</vt:lpstr>
      <vt:lpstr>Способствуют развитию коммуникативных умений творческие игры</vt:lpstr>
      <vt:lpstr>Презентация PowerPoint</vt:lpstr>
      <vt:lpstr>Коммуникативные УУД</vt:lpstr>
      <vt:lpstr>Презентация PowerPoint</vt:lpstr>
      <vt:lpstr>Актуальность коммуникативных УУД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RedLight</dc:creator>
  <cp:lastModifiedBy>RedLight</cp:lastModifiedBy>
  <cp:revision>10</cp:revision>
  <dcterms:created xsi:type="dcterms:W3CDTF">2015-06-05T04:21:01Z</dcterms:created>
  <dcterms:modified xsi:type="dcterms:W3CDTF">2015-06-08T04:50:44Z</dcterms:modified>
</cp:coreProperties>
</file>