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19"/>
  </p:notesMasterIdLst>
  <p:handoutMasterIdLst>
    <p:handoutMasterId r:id="rId20"/>
  </p:handoutMasterIdLst>
  <p:sldIdLst>
    <p:sldId id="281" r:id="rId3"/>
    <p:sldId id="264" r:id="rId4"/>
    <p:sldId id="282" r:id="rId5"/>
    <p:sldId id="276" r:id="rId6"/>
    <p:sldId id="284" r:id="rId7"/>
    <p:sldId id="285" r:id="rId8"/>
    <p:sldId id="286" r:id="rId9"/>
    <p:sldId id="283" r:id="rId10"/>
    <p:sldId id="287" r:id="rId11"/>
    <p:sldId id="266" r:id="rId12"/>
    <p:sldId id="268" r:id="rId13"/>
    <p:sldId id="288" r:id="rId14"/>
    <p:sldId id="289" r:id="rId15"/>
    <p:sldId id="290" r:id="rId16"/>
    <p:sldId id="291" r:id="rId17"/>
    <p:sldId id="269" r:id="rId18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945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192">
          <p15:clr>
            <a:srgbClr val="A4A3A4"/>
          </p15:clr>
        </p15:guide>
        <p15:guide id="5" orient="horz" pos="1072">
          <p15:clr>
            <a:srgbClr val="A4A3A4"/>
          </p15:clr>
        </p15:guide>
        <p15:guide id="6" pos="3839">
          <p15:clr>
            <a:srgbClr val="A4A3A4"/>
          </p15:clr>
        </p15:guide>
        <p15:guide id="7" pos="704">
          <p15:clr>
            <a:srgbClr val="A4A3A4"/>
          </p15:clr>
        </p15:guide>
        <p15:guide id="8" pos="71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howGuides="1">
      <p:cViewPr varScale="1">
        <p:scale>
          <a:sx n="88" d="100"/>
          <a:sy n="88" d="100"/>
        </p:scale>
        <p:origin x="96" y="150"/>
      </p:cViewPr>
      <p:guideLst>
        <p:guide orient="horz" pos="2160"/>
        <p:guide orient="horz" pos="945"/>
        <p:guide orient="horz" pos="3888"/>
        <p:guide orient="horz" pos="192"/>
        <p:guide orient="horz" pos="1072"/>
        <p:guide pos="3839"/>
        <p:guide pos="704"/>
        <p:guide pos="71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3072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3C59C-4E16-4A64-A766-34DB213E11B3}" type="datetimeFigureOut">
              <a:rPr lang="ru-RU">
                <a:solidFill>
                  <a:schemeClr val="tx2"/>
                </a:solidFill>
              </a:rPr>
              <a:t>07.06.2015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5CF31C-F757-429C-A789-86504F04C3BE}" type="datetimeFigureOut">
              <a:rPr lang="ru-RU"/>
              <a:pPr/>
              <a:t>07.06.2015</a:t>
            </a:fld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ru-RU" noProof="0" smtClean="0"/>
              <a:t>07.06.2015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Заголовок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B6C2-1084-4AED-A74A-DF028B0094EA}" type="datetimeFigureOut">
              <a:rPr lang="ru-RU" noProof="0" smtClean="0"/>
              <a:t>07.06.2015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A30F4-0B4E-4E4B-BC36-C30CD13F4E17}" type="datetimeFigureOut">
              <a:rPr lang="ru-RU" noProof="0" smtClean="0"/>
              <a:t>07.06.2015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07.06.2015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07.06.2015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07.06.2015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4D1-F9BD-4643-8480-6EA41EB484F1}" type="datetimeFigureOut">
              <a:rPr lang="ru-RU" noProof="0" smtClean="0"/>
              <a:t>07.06.2015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ru-RU" noProof="0" smtClean="0"/>
              <a:t>07.06.2015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BF754-515F-40B9-8D24-D54D5825B3D0}" type="datetimeFigureOut">
              <a:rPr lang="ru-RU" noProof="0" smtClean="0"/>
              <a:t>07.06.2015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2DD204D1-F9BD-4643-8480-6EA41EB484F1}" type="datetimeFigureOut">
              <a:rPr lang="ru-RU" noProof="0" smtClean="0"/>
              <a:pPr/>
              <a:t>07.06.2015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46"/>
          <a:stretch/>
        </p:blipFill>
        <p:spPr>
          <a:xfrm>
            <a:off x="3934172" y="418232"/>
            <a:ext cx="7008574" cy="36006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5" t="18500" r="21651" b="36140"/>
          <a:stretch/>
        </p:blipFill>
        <p:spPr>
          <a:xfrm>
            <a:off x="5911252" y="3803131"/>
            <a:ext cx="540060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132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АНАЛИЗ УРОВНЯ ВЛАДЕНИЯ РУУД</a:t>
            </a:r>
            <a:endParaRPr lang="ru-RU" b="1" i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ru-RU" b="1" dirty="0" smtClean="0"/>
              <a:t>4 А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конец учебного года учащиеся 4 « А» класса показали высокий уровень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регулятивных УУД, а именно  уровень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цели,плана,действия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88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%, уровень контроля 88%.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40% учащихся показали хороший уровень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40% - средний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определять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проговаривать последовательность действий, высказывать своё предположение, составлять план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действия. 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12 % ( Миронова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Ксения,Насонова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Анастасия,Саушкин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Никита) вторично показали низкий уровень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рефлексию на высоком уровне могут 40% уч-ся. На среднем уровне  самостоятельно оценить итоги своей деятельности могут 48% .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4 Б</a:t>
            </a:r>
          </a:p>
          <a:p>
            <a:pPr marL="0" indent="0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конец учебного года учащиеся 4 « Б» класса показали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регулятивных УУД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75%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показали высокий объём и концентрацию внимания </a:t>
            </a: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 учащихся показали хороший уровень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52% - средний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умения определять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задания, проговаривать последовательность действий, высказывать своё предположение, составлять план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</a:p>
          <a:p>
            <a:pPr marL="0" indent="0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 некоторые учащиеся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Беляков Иван, Карпушкин Дмитрий, Остапенко Ксения,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Сытник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Вероника,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Дегоев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Владимир) показали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</a:t>
            </a:r>
            <a:r>
              <a:rPr lang="ru-RU" sz="1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этих умений.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рефлексию на высоком уровне могут 48%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уч-ся.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уровне  самостоятельно оценить итоги своей деятельности могут 68% (Василенко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Д.,Резниченко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И.,Шелгунов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А. и др.)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69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Продолжать работу учителей по развитию и совершенствованию РУУД:</a:t>
            </a:r>
          </a:p>
          <a:p>
            <a:r>
              <a:rPr lang="ru-RU" dirty="0" smtClean="0"/>
              <a:t>Научить правильно ставить цели, распределять акценты и пути достижения целей, корректировать намеченный план.</a:t>
            </a:r>
          </a:p>
          <a:p>
            <a:r>
              <a:rPr lang="ru-RU" dirty="0" smtClean="0"/>
              <a:t>Включать упражнения на развитие логики, мышления, чтобы уметь спрогнозировать результаты своей деятельности, высказывать свои предположения.</a:t>
            </a:r>
          </a:p>
          <a:p>
            <a:r>
              <a:rPr lang="ru-RU" dirty="0" smtClean="0"/>
              <a:t>Развивать умения корректной самооценки и оценки товарищей, анализа своей деятельности.</a:t>
            </a:r>
          </a:p>
          <a:p>
            <a:r>
              <a:rPr lang="ru-RU" dirty="0" smtClean="0"/>
              <a:t>Формировать умение правильно распределять свое время.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1749" y="620688"/>
            <a:ext cx="1368151" cy="1368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94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учителю по формированию регулятивных универсальных учебных действий 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endParaRPr lang="ru-RU" dirty="0"/>
          </a:p>
          <a:p>
            <a:pPr>
              <a:lnSpc>
                <a:spcPct val="12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регулятивным УУД относятся: </a:t>
            </a:r>
          </a:p>
          <a:p>
            <a:pPr>
              <a:lnSpc>
                <a:spcPct val="120000"/>
              </a:lnSpc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целеполагание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постановка учебной задачи на основе соотнесения того, что уже известно и освоено учащимся, и того, что еще неизвестно; </a:t>
            </a:r>
          </a:p>
          <a:p>
            <a:pPr>
              <a:lnSpc>
                <a:spcPct val="120000"/>
              </a:lnSpc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определение последовательности промежуточных целей с учетом конечного результата; составление плана и последовательности действий; </a:t>
            </a:r>
          </a:p>
          <a:p>
            <a:pPr>
              <a:lnSpc>
                <a:spcPct val="120000"/>
              </a:lnSpc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прогнозирование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предвосхищение результата и уровня усвоения его временных характеристик; </a:t>
            </a:r>
          </a:p>
          <a:p>
            <a:pPr>
              <a:lnSpc>
                <a:spcPct val="120000"/>
              </a:lnSpc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форме сличения способа действия и его результата с заданным эталоном с целью обнаружения отклонений и отличий от эталона; </a:t>
            </a:r>
          </a:p>
          <a:p>
            <a:pPr>
              <a:lnSpc>
                <a:spcPct val="120000"/>
              </a:lnSpc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коррекция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внесение необходимых дополнений и корректив в план и способ действия в случае расхождения эталона, реального действия и его продукта; </a:t>
            </a:r>
          </a:p>
          <a:p>
            <a:pPr>
              <a:lnSpc>
                <a:spcPct val="120000"/>
              </a:lnSpc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выделение и осознания учащимся того, что уже усвоено и что еще подлежит усвоению, осознание качества и уровня усвоения; </a:t>
            </a:r>
          </a:p>
          <a:p>
            <a:pPr>
              <a:lnSpc>
                <a:spcPct val="120000"/>
              </a:lnSpc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волевая </a:t>
            </a:r>
            <a:r>
              <a:rPr lang="ru-RU" sz="4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саморегуляция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способность к мобилизации сил и энергии; способность к волевому усилию - к выбору в ситуации мотивационного конфликта и преодолению препятствий. </a:t>
            </a:r>
          </a:p>
          <a:p>
            <a:pPr>
              <a:lnSpc>
                <a:spcPct val="120000"/>
              </a:lnSpc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900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117309" y="764704"/>
            <a:ext cx="10157354" cy="5407496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Владение регулятивными УУД помогает школьнику: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Регулировать свою деятельность: ставить цель с учетом изученного и усвоенного; составлять план и последовательность своих действий; </a:t>
            </a: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Прогнозировать уровень усвоения, результата, необходимого времени; </a:t>
            </a: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Контролировать с целью установления отклонений; </a:t>
            </a: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Корректировать (вносить дополнения), оценка качества усвоения; </a:t>
            </a: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Преодолевать препятствия (волевая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саморегуляция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pPr>
              <a:lnSpc>
                <a:spcPct val="12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помочь ученику овладеть регулятивными УУД: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Научите ребенка контролировать свою речь при выражении своей точки зрения по заданной тематике. </a:t>
            </a: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Научите ученика: контролировать, выполнять свои действия по заданному образцу и правилу. </a:t>
            </a:r>
          </a:p>
          <a:p>
            <a:pPr>
              <a:lnSpc>
                <a:spcPct val="12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Помогите ребенку научиться адекватно, оценивать выполненную им работу. Научите исправлять ошибки.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7765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7" name="Picture 15" descr="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685801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Рисунок6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57191"/>
            <a:ext cx="121920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-294619"/>
            <a:ext cx="9635266" cy="1046440"/>
          </a:xfrm>
          <a:prstGeom prst="rect">
            <a:avLst/>
          </a:prstGeom>
          <a:solidFill>
            <a:srgbClr val="C0504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0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помощь  по формированию регулятивных универсальных учебных действий предлагаю вам воспользоваться разработанными </a:t>
            </a:r>
            <a:r>
              <a:rPr kumimoji="0" lang="ru-RU" altLang="ru-RU" sz="1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психологическими</a:t>
            </a:r>
            <a:r>
              <a:rPr kumimoji="0" lang="ru-RU" altLang="ru-RU" sz="1400" b="1" i="0" u="none" strike="noStrike" cap="none" normalizeH="0" baseline="0" dirty="0" err="1" smtClean="0">
                <a:ln>
                  <a:noFill/>
                </a:ln>
                <a:solidFill>
                  <a:srgbClr val="9933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"памятками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9933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":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0" y="951638"/>
            <a:ext cx="1574501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000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Шаг 1.</a:t>
            </a: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rgbClr val="C0504D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у ребенка возникают трудности при выполнении поручений, то:</a:t>
            </a: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Предлагая ребенку выполнить какое-либо поручения, соблюдайте определенные правила: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Во-первых, необходимо, чтобы дети, получив задание, сразу же повторили его. это заставляет ребенка мобилизоваться, "настроиться" на задание, лучше понять его содержание. а также отнести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это задание лично к себе;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во-вторых. нужно предложить им сразу подробно спланировать свои действия. т.е. тут же после поручения приступить к его мысленному исполнению: определить точный срок выполнения. наметить последовательность действий, распределять работу по дням </a:t>
            </a:r>
            <a:r>
              <a:rPr kumimoji="0" lang="ru-RU" alt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и.т.д</a:t>
            </a: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US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0" y="1510578"/>
            <a:ext cx="11958723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000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Шаг 2.</a:t>
            </a: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rgbClr val="C0504D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у ребенка возникают трудности при  определение последовательности промежуточных целей с учетом конечного результата, то: </a:t>
            </a: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-необходимо  введение ограничительной цели и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 оптимального момента введения ограничительной цели: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поставленные перед ребенком цели должны быть не общими (стать отличником, исправить свое поведение и пр.), а очень конкретными, направленными на овладение отдельными элементами поведения,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которые легко можно контролировать;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конкретную цель нужно ставить непосредственно перед тем, как она должна быть выполнена (например, сразу перед уроком);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необходимо сначала ставить цель на очень короткий срок (на данную перемену, на первые 10 мин урока);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обязателен постоянный каждодневный контроль за выполнением намечаемых целей (для этих целей рекомендуется вести специальный дневник, в котором ребенок вместе со взрослым - педагогом –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намечал бы себе конкретные задачи для исполнения и письменно фиксировал оценку успехов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978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omicmou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1450"/>
            <a:ext cx="847725" cy="74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17cf4c75a7617f6dc9951553ed8d0d2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4" y="1710111"/>
            <a:ext cx="557585" cy="658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Рисунок314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1325"/>
            <a:ext cx="542925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1" descr="Рисунок9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76787"/>
            <a:ext cx="59055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0"/>
            <a:ext cx="12188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782420"/>
            <a:ext cx="10684335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000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Шаг 3</a:t>
            </a:r>
            <a:r>
              <a:rPr kumimoji="0" lang="ru-RU" altLang="ru-RU" sz="1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rgbClr val="C0504D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у ребенка возникают трудности при   оценивании, коррекции и контроле своей деятельности, то рекомендуется:</a:t>
            </a: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Организация совместной работы у младших школьников (выполнение учебных заданий во внеурочное время - дома или в группе продленного дня):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Коллективное обсуждение, взаимопроверка, взаимоконтроль.  Предметом оценивания ученика должны стать учебные действия и их результаты; способы учебного взаимодействия;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собственные возможности осуществления деятельности.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US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2183339"/>
            <a:ext cx="10331674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000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Шаг 4.</a:t>
            </a: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rgbClr val="C0504D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у ребенка возникают трудности  в волевой </a:t>
            </a:r>
            <a:r>
              <a:rPr kumimoji="0" lang="ru-RU" altLang="ru-RU" sz="1000" b="1" i="0" u="none" strike="noStrike" cap="none" normalizeH="0" baseline="0" dirty="0" err="1" smtClean="0">
                <a:ln>
                  <a:noFill/>
                </a:ln>
                <a:solidFill>
                  <a:srgbClr val="C0504D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саморегуляции</a:t>
            </a: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rgbClr val="C0504D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то можно выделить следующие рекомендации по формированию произвольности у детей: 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Игры с правилами и продуктивные виды деятельности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Режиссерская игра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Удачное средство, помогающее ребенку регулировать свой темп деятельности являются     песочные часы.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en-US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2504153"/>
            <a:ext cx="7274748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1000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lang="ru-RU" altLang="ru-RU" sz="1000" i="1" u="sng" dirty="0">
              <a:solidFill>
                <a:srgbClr val="FF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altLang="ru-RU" sz="1000" b="0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Шаг 5.</a:t>
            </a: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altLang="ru-RU" sz="1000" b="1" i="0" u="none" strike="noStrike" cap="none" normalizeH="0" baseline="0" dirty="0" smtClean="0">
                <a:ln>
                  <a:noFill/>
                </a:ln>
                <a:solidFill>
                  <a:srgbClr val="C0504D"/>
                </a:solidFill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формирования регулятивных универсальных учебных действий возможны следующие виды заданий: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«преднамеренные ошибки»;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поиск информации в предложенных источниках;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взаимоконтроль</a:t>
            </a:r>
            <a:r>
              <a:rPr kumimoji="0" lang="en-US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взаимный диктант (метод М.Г. </a:t>
            </a:r>
            <a:r>
              <a:rPr kumimoji="0" lang="ru-RU" alt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Булановской</a:t>
            </a: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диспут</a:t>
            </a: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заучивание материала наизусть в классе</a:t>
            </a:r>
            <a:r>
              <a:rPr kumimoji="0" lang="en-US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kumimoji="0" lang="en-US" altLang="ru-RU" sz="1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en-US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kumimoji="0" lang="en-US" alt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ищу</a:t>
            </a:r>
            <a:r>
              <a:rPr kumimoji="0" lang="en-US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ru-RU" sz="1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ошибки</a:t>
            </a:r>
            <a:r>
              <a:rPr kumimoji="0" lang="en-US" altLang="ru-RU" sz="1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 ; </a:t>
            </a:r>
            <a:endParaRPr kumimoji="0" lang="en-US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457200" y="5000625"/>
            <a:ext cx="12188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altLang="ru-RU" sz="1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контрольный опрос на определенную проблему.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81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/>
              <a:t>И наша задача – помочь ученикам в этом. </a:t>
            </a:r>
            <a:br>
              <a:rPr lang="ru-RU" sz="4400" b="1" dirty="0" smtClean="0"/>
            </a:br>
            <a:r>
              <a:rPr lang="ru-RU" sz="4400" b="1" dirty="0" smtClean="0"/>
              <a:t>Успеха всем нам!</a:t>
            </a:r>
            <a:endParaRPr lang="ru-RU" sz="44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812588" y="620689"/>
            <a:ext cx="7370055" cy="3600400"/>
          </a:xfrm>
        </p:spPr>
        <p:txBody>
          <a:bodyPr/>
          <a:lstStyle/>
          <a:p>
            <a:pPr algn="just"/>
            <a:r>
              <a:rPr lang="ru-RU" i="1" dirty="0" smtClean="0"/>
              <a:t>              Главное помнить, что все           </a:t>
            </a:r>
          </a:p>
          <a:p>
            <a:pPr algn="just"/>
            <a:r>
              <a:rPr lang="ru-RU" i="1" dirty="0" smtClean="0"/>
              <a:t>             учащиеся – звезды, маленькие и большие, близкие и далекие, но одинаково красивые. Каждая звездочка выбирает свою траекторию полета. Каждая звездочка мечтает сиять.</a:t>
            </a:r>
            <a:endParaRPr lang="ru-RU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88" y="188641"/>
            <a:ext cx="1512168" cy="20162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460" y="4056134"/>
            <a:ext cx="1748730" cy="233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94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150196" y="5894114"/>
            <a:ext cx="7530761" cy="703237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РЕГУЛЯТИВНЫЕ УУД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Подзаголовок</a:t>
            </a:r>
            <a:endParaRPr lang="ru-RU" dirty="0"/>
          </a:p>
        </p:txBody>
      </p:sp>
      <p:pic>
        <p:nvPicPr>
          <p:cNvPr id="1027" name="Рисунок 1" descr="Не только вкусно, но и весело! / . Гастрономия / Город Ефремов Тульской области Первый информационный портал города Ефремов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196" y="188640"/>
            <a:ext cx="2771775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5" descr="motivator-39370.jpg - Просмотр картинки - Хостинг картинок и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971" y="188640"/>
            <a:ext cx="3209925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Рисунок 7" descr="Стань ведущей прогноза погоды на БСТ! . The Ufa Ro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673" y="3112815"/>
            <a:ext cx="2764298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Рисунок 2" descr="Стена ВКонтакт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5523" y="3112815"/>
            <a:ext cx="3176373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0" t="14868" r="4300" b="17026"/>
          <a:stretch/>
        </p:blipFill>
        <p:spPr>
          <a:xfrm>
            <a:off x="1457" y="0"/>
            <a:ext cx="1656184" cy="864096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908" y="620688"/>
            <a:ext cx="9073008" cy="5688632"/>
          </a:xfrm>
        </p:spPr>
      </p:pic>
    </p:spTree>
    <p:extLst>
      <p:ext uri="{BB962C8B-B14F-4D97-AF65-F5344CB8AC3E}">
        <p14:creationId xmlns:p14="http://schemas.microsoft.com/office/powerpoint/2010/main" val="152233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972" y="404664"/>
            <a:ext cx="7832741" cy="5874556"/>
          </a:xfrm>
        </p:spPr>
      </p:pic>
    </p:spTree>
    <p:extLst>
      <p:ext uri="{BB962C8B-B14F-4D97-AF65-F5344CB8AC3E}">
        <p14:creationId xmlns:p14="http://schemas.microsoft.com/office/powerpoint/2010/main" val="71118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940" y="476672"/>
            <a:ext cx="7956376" cy="596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69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004" y="548680"/>
            <a:ext cx="7524328" cy="5643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53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4052" y="435020"/>
            <a:ext cx="7758429" cy="5442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348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12" y="571500"/>
            <a:ext cx="7620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726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385378"/>
              </p:ext>
            </p:extLst>
          </p:nvPr>
        </p:nvGraphicFramePr>
        <p:xfrm>
          <a:off x="1341566" y="1052735"/>
          <a:ext cx="9914890" cy="1376493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478405"/>
                <a:gridCol w="2478405"/>
                <a:gridCol w="2479040"/>
                <a:gridCol w="2479040"/>
              </a:tblGrid>
              <a:tr h="195342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Регулятивные УУД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Уровень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Цель, план, действие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Контроль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Рефлексия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Высокий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54505" algn="l"/>
                        </a:tabLs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93700" algn="l"/>
                          <a:tab pos="1754505" algn="l"/>
                        </a:tabLst>
                      </a:pPr>
                      <a:r>
                        <a:rPr lang="ru-RU" sz="1200">
                          <a:effectLst/>
                        </a:rPr>
                        <a:t>	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Хороший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Средний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3860" algn="l"/>
                          <a:tab pos="1170940" algn="ctr"/>
                        </a:tabLst>
                      </a:pPr>
                      <a:r>
                        <a:rPr lang="ru-RU" sz="1200">
                          <a:effectLst/>
                        </a:rPr>
                        <a:t>		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95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Низкий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3860" algn="l"/>
                          <a:tab pos="1170940" algn="ctr"/>
                        </a:tabLst>
                      </a:pPr>
                      <a:r>
                        <a:rPr lang="ru-RU" sz="1200" dirty="0">
                          <a:effectLst/>
                        </a:rPr>
                        <a:t>		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41566" y="637175"/>
            <a:ext cx="74891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225" algn="l"/>
                <a:tab pos="1171575" algn="ctr"/>
              </a:tabLst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Оценка </a:t>
            </a:r>
            <a:r>
              <a:rPr kumimoji="0" lang="ru-RU" alt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сформированности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РУУД 4 «Б» класса</a:t>
            </a: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6371229"/>
              </p:ext>
            </p:extLst>
          </p:nvPr>
        </p:nvGraphicFramePr>
        <p:xfrm>
          <a:off x="1238565" y="4941464"/>
          <a:ext cx="10040422" cy="1409249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509784"/>
                <a:gridCol w="2509784"/>
                <a:gridCol w="2510427"/>
                <a:gridCol w="2510427"/>
              </a:tblGrid>
              <a:tr h="463825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Регулятивные </a:t>
                      </a:r>
                      <a:r>
                        <a:rPr lang="ru-RU" sz="1200" dirty="0">
                          <a:effectLst/>
                        </a:rPr>
                        <a:t>УУД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6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Уровень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Цель, план, действие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Контроль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Рефлексия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6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Хороший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6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Средний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3860" algn="l"/>
                          <a:tab pos="1170940" algn="ctr"/>
                        </a:tabLst>
                      </a:pPr>
                      <a:r>
                        <a:rPr lang="ru-RU" sz="1200">
                          <a:effectLst/>
                        </a:rPr>
                        <a:t>		12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36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Низкий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03860" algn="l"/>
                          <a:tab pos="1170940" algn="ctr"/>
                        </a:tabLst>
                      </a:pPr>
                      <a:r>
                        <a:rPr lang="ru-RU" sz="1200" dirty="0">
                          <a:effectLst/>
                        </a:rPr>
                        <a:t>		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238250" y="2639865"/>
            <a:ext cx="12343147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225" algn="l"/>
                <a:tab pos="1171575" algn="ct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225" algn="l"/>
                <a:tab pos="1171575" algn="ctr"/>
              </a:tabLst>
            </a:pP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225" algn="l"/>
                <a:tab pos="1171575" algn="ctr"/>
              </a:tabLst>
            </a:pPr>
            <a:endParaRPr lang="ru-RU" alt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225" algn="l"/>
                <a:tab pos="1171575" algn="ctr"/>
              </a:tabLst>
            </a:pP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225" algn="l"/>
                <a:tab pos="1171575" algn="ctr"/>
              </a:tabLst>
            </a:pPr>
            <a:endParaRPr lang="ru-RU" alt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225" algn="l"/>
                <a:tab pos="1171575" algn="ctr"/>
              </a:tabLst>
            </a:pP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225" algn="l"/>
                <a:tab pos="1171575" algn="ctr"/>
              </a:tabLst>
            </a:pPr>
            <a:endParaRPr lang="ru-RU" alt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225" algn="l"/>
                <a:tab pos="1171575" algn="ctr"/>
              </a:tabLst>
            </a:pPr>
            <a:endParaRPr kumimoji="0" lang="ru-RU" alt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225" algn="l"/>
                <a:tab pos="1171575" algn="ctr"/>
              </a:tabLst>
            </a:pPr>
            <a:endParaRPr lang="ru-RU" altLang="ru-RU" sz="14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3225" algn="l"/>
                <a:tab pos="1171575" algn="ctr"/>
              </a:tabLst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Оценка </a:t>
            </a:r>
            <a:r>
              <a:rPr kumimoji="0" lang="ru-RU" alt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сформированности</a:t>
            </a: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РУУД 4 «а» класса</a:t>
            </a:r>
            <a:endParaRPr kumimoji="0" lang="ru-RU" alt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459" y="2460266"/>
            <a:ext cx="3059832" cy="2294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599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oks_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_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5F3C251-2A44-472B-8189-0695C2D7422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со стопкой книг на голубом фоне (широкоэкранный формат)</Template>
  <TotalTime>0</TotalTime>
  <Words>1088</Words>
  <Application>Microsoft Office PowerPoint</Application>
  <PresentationFormat>Произвольный</PresentationFormat>
  <Paragraphs>157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Cambria</vt:lpstr>
      <vt:lpstr>Century Gothic</vt:lpstr>
      <vt:lpstr>Times New Roman</vt:lpstr>
      <vt:lpstr>Books_16x9</vt:lpstr>
      <vt:lpstr>Презентация PowerPoint</vt:lpstr>
      <vt:lpstr>РЕГУЛЯТИВНЫЕ УУД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АНАЛИЗ УРОВНЯ ВЛАДЕНИЯ РУУД</vt:lpstr>
      <vt:lpstr>Выводы:</vt:lpstr>
      <vt:lpstr> Памятка учителю по формированию регулятивных универсальных учебных действий </vt:lpstr>
      <vt:lpstr>Презентация PowerPoint</vt:lpstr>
      <vt:lpstr>Презентация PowerPoint</vt:lpstr>
      <vt:lpstr>Презентация PowerPoint</vt:lpstr>
      <vt:lpstr>И наша задача – помочь ученикам в этом.  Успеха всем нам!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2015-06-07T18:15:07Z</dcterms:created>
  <dcterms:modified xsi:type="dcterms:W3CDTF">2015-06-07T20:46:14Z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TC027879409991</vt:lpwstr>
  </property>
</Properties>
</file>